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2" r:id="rId4"/>
    <p:sldId id="261" r:id="rId5"/>
    <p:sldId id="260" r:id="rId6"/>
    <p:sldId id="263" r:id="rId7"/>
    <p:sldId id="264" r:id="rId8"/>
    <p:sldId id="265" r:id="rId9"/>
    <p:sldId id="266" r:id="rId10"/>
    <p:sldId id="280" r:id="rId11"/>
    <p:sldId id="267" r:id="rId12"/>
    <p:sldId id="268" r:id="rId13"/>
    <p:sldId id="269" r:id="rId14"/>
    <p:sldId id="270" r:id="rId15"/>
    <p:sldId id="272" r:id="rId16"/>
    <p:sldId id="274" r:id="rId17"/>
    <p:sldId id="276" r:id="rId18"/>
    <p:sldId id="273" r:id="rId19"/>
    <p:sldId id="275" r:id="rId20"/>
    <p:sldId id="277" r:id="rId21"/>
    <p:sldId id="278" r:id="rId22"/>
    <p:sldId id="271" r:id="rId23"/>
    <p:sldId id="279" r:id="rId24"/>
    <p:sldId id="281" r:id="rId25"/>
    <p:sldId id="282" r:id="rId26"/>
    <p:sldId id="283" r:id="rId27"/>
    <p:sldId id="284" r:id="rId28"/>
    <p:sldId id="285" r:id="rId29"/>
    <p:sldId id="287" r:id="rId30"/>
    <p:sldId id="286" r:id="rId31"/>
    <p:sldId id="288" r:id="rId32"/>
    <p:sldId id="289" r:id="rId33"/>
    <p:sldId id="290" r:id="rId34"/>
    <p:sldId id="291" r:id="rId35"/>
    <p:sldId id="292" r:id="rId36"/>
    <p:sldId id="293" r:id="rId37"/>
    <p:sldId id="294" r:id="rId38"/>
    <p:sldId id="295" r:id="rId39"/>
    <p:sldId id="29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91"/>
    <p:restoredTop sz="94659"/>
  </p:normalViewPr>
  <p:slideViewPr>
    <p:cSldViewPr snapToGrid="0" snapToObjects="1">
      <p:cViewPr varScale="1">
        <p:scale>
          <a:sx n="93" d="100"/>
          <a:sy n="93" d="100"/>
        </p:scale>
        <p:origin x="200"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84BEB0-E8DC-484B-BF15-1573E81E477B}"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384335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4BEB0-E8DC-484B-BF15-1573E81E477B}"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1598652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4BEB0-E8DC-484B-BF15-1573E81E477B}"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3047005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4BEB0-E8DC-484B-BF15-1573E81E477B}"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386829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84BEB0-E8DC-484B-BF15-1573E81E477B}" type="datetimeFigureOut">
              <a:rPr lang="en-US" smtClean="0"/>
              <a:t>3/24/18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94262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84BEB0-E8DC-484B-BF15-1573E81E477B}" type="datetimeFigureOut">
              <a:rPr lang="en-US" smtClean="0"/>
              <a:t>3/24/18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71156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84BEB0-E8DC-484B-BF15-1573E81E477B}" type="datetimeFigureOut">
              <a:rPr lang="en-US" smtClean="0"/>
              <a:t>3/24/18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2617040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84BEB0-E8DC-484B-BF15-1573E81E477B}" type="datetimeFigureOut">
              <a:rPr lang="en-US" smtClean="0"/>
              <a:t>3/24/18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399498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4BEB0-E8DC-484B-BF15-1573E81E477B}" type="datetimeFigureOut">
              <a:rPr lang="en-US" smtClean="0"/>
              <a:t>3/24/18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3346535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84BEB0-E8DC-484B-BF15-1573E81E477B}" type="datetimeFigureOut">
              <a:rPr lang="en-US" smtClean="0"/>
              <a:t>3/24/18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70463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C84BEB0-E8DC-484B-BF15-1573E81E477B}" type="datetimeFigureOut">
              <a:rPr lang="en-US" smtClean="0"/>
              <a:t>3/24/18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37210B-1A2D-B548-A1E9-133EEC357528}" type="slidenum">
              <a:rPr lang="en-US" smtClean="0"/>
              <a:t>‹#›</a:t>
            </a:fld>
            <a:endParaRPr lang="en-US"/>
          </a:p>
        </p:txBody>
      </p:sp>
    </p:spTree>
    <p:extLst>
      <p:ext uri="{BB962C8B-B14F-4D97-AF65-F5344CB8AC3E}">
        <p14:creationId xmlns:p14="http://schemas.microsoft.com/office/powerpoint/2010/main" val="3616664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4BEB0-E8DC-484B-BF15-1573E81E477B}" type="datetimeFigureOut">
              <a:rPr lang="en-US" smtClean="0"/>
              <a:t>3/24/18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7210B-1A2D-B548-A1E9-133EEC357528}" type="slidenum">
              <a:rPr lang="en-US" smtClean="0"/>
              <a:t>‹#›</a:t>
            </a:fld>
            <a:endParaRPr lang="en-US"/>
          </a:p>
        </p:txBody>
      </p:sp>
    </p:spTree>
    <p:extLst>
      <p:ext uri="{BB962C8B-B14F-4D97-AF65-F5344CB8AC3E}">
        <p14:creationId xmlns:p14="http://schemas.microsoft.com/office/powerpoint/2010/main" val="1585897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gdc.noaa.gov/mgg/ocean_age/data/2008/grids/age" TargetMode="External"/><Relationship Id="rId2" Type="http://schemas.openxmlformats.org/officeDocument/2006/relationships/hyperlink" Target="http://www.matthewwherman/documents/tutorials/gmt/ocean_age.nc" TargetMode="External"/><Relationship Id="rId1" Type="http://schemas.openxmlformats.org/officeDocument/2006/relationships/slideLayout" Target="../slideLayouts/slideLayout8.xml"/><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arthquake.usgs.gov/data/slab/" TargetMode="External"/><Relationship Id="rId2" Type="http://schemas.openxmlformats.org/officeDocument/2006/relationships/hyperlink" Target="http://www.matthewwherman.com/tutorials/gmt/sam_slab.grd" TargetMode="External"/><Relationship Id="rId1" Type="http://schemas.openxmlformats.org/officeDocument/2006/relationships/slideLayout" Target="../slideLayouts/slideLayout8.xml"/><Relationship Id="rId4" Type="http://schemas.openxmlformats.org/officeDocument/2006/relationships/image" Target="../media/image13.gif"/></Relationships>
</file>

<file path=ppt/slides/_rels/slide2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matthewwherman.com/documents/tutorials/gmt/eq_gps.dat"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gdc.noaa.gov/mgg/global/etopo5.HTML" TargetMode="External"/><Relationship Id="rId2" Type="http://schemas.openxmlformats.org/officeDocument/2006/relationships/hyperlink" Target="http://www.matthewwherman.com/tutorials/gmt/ETOPO5.grd" TargetMode="External"/><Relationship Id="rId1" Type="http://schemas.openxmlformats.org/officeDocument/2006/relationships/slideLayout" Target="../slideLayouts/slideLayout8.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708660"/>
            <a:ext cx="7772400" cy="761365"/>
          </a:xfrm>
        </p:spPr>
        <p:txBody>
          <a:bodyPr>
            <a:normAutofit/>
          </a:bodyPr>
          <a:lstStyle/>
          <a:p>
            <a:r>
              <a:rPr lang="en-US" sz="4400" dirty="0">
                <a:latin typeface="Helvetica" pitchFamily="2" charset="0"/>
                <a:cs typeface="Arial"/>
              </a:rPr>
              <a:t>Introduction to GMT (Part 2)</a:t>
            </a:r>
          </a:p>
        </p:txBody>
      </p:sp>
      <p:sp>
        <p:nvSpPr>
          <p:cNvPr id="7" name="TextBox 6"/>
          <p:cNvSpPr txBox="1"/>
          <p:nvPr/>
        </p:nvSpPr>
        <p:spPr>
          <a:xfrm>
            <a:off x="1392885" y="5810968"/>
            <a:ext cx="6358229" cy="369332"/>
          </a:xfrm>
          <a:prstGeom prst="rect">
            <a:avLst/>
          </a:prstGeom>
          <a:noFill/>
        </p:spPr>
        <p:txBody>
          <a:bodyPr wrap="square" rtlCol="0">
            <a:spAutoFit/>
          </a:bodyPr>
          <a:lstStyle/>
          <a:p>
            <a:pPr algn="ctr"/>
            <a:r>
              <a:rPr lang="en-US" dirty="0">
                <a:latin typeface="Helvetica"/>
                <a:cs typeface="Helvetica"/>
              </a:rPr>
              <a:t>Matt Herman</a:t>
            </a:r>
          </a:p>
        </p:txBody>
      </p:sp>
      <p:sp>
        <p:nvSpPr>
          <p:cNvPr id="6" name="Date Placeholder 6"/>
          <p:cNvSpPr>
            <a:spLocks noGrp="1"/>
          </p:cNvSpPr>
          <p:nvPr>
            <p:ph type="dt" sz="half" idx="10"/>
          </p:nvPr>
        </p:nvSpPr>
        <p:spPr>
          <a:xfrm>
            <a:off x="7435517" y="6492875"/>
            <a:ext cx="1708484" cy="365125"/>
          </a:xfrm>
        </p:spPr>
        <p:txBody>
          <a:bodyPr/>
          <a:lstStyle/>
          <a:p>
            <a:pPr algn="ctr"/>
            <a:fld id="{F6143093-900B-9744-9592-51EE6ADBE5D7}" type="datetime3">
              <a:rPr lang="en-US" smtClean="0">
                <a:solidFill>
                  <a:schemeClr val="tx1"/>
                </a:solidFill>
                <a:latin typeface="Helvetica" charset="0"/>
                <a:ea typeface="Helvetica" charset="0"/>
                <a:cs typeface="Helvetica" charset="0"/>
              </a:rPr>
              <a:pPr algn="ctr"/>
              <a:t>24 March 2018</a:t>
            </a:fld>
            <a:endParaRPr lang="en-US" dirty="0">
              <a:solidFill>
                <a:schemeClr val="tx1"/>
              </a:solidFill>
              <a:latin typeface="Helvetica" charset="0"/>
              <a:ea typeface="Helvetica" charset="0"/>
              <a:cs typeface="Helvetica" charset="0"/>
            </a:endParaRPr>
          </a:p>
        </p:txBody>
      </p:sp>
      <p:sp>
        <p:nvSpPr>
          <p:cNvPr id="8" name="TextBox 7"/>
          <p:cNvSpPr txBox="1"/>
          <p:nvPr/>
        </p:nvSpPr>
        <p:spPr>
          <a:xfrm>
            <a:off x="7732555" y="6304743"/>
            <a:ext cx="1114408" cy="276999"/>
          </a:xfrm>
          <a:prstGeom prst="rect">
            <a:avLst/>
          </a:prstGeom>
          <a:noFill/>
        </p:spPr>
        <p:txBody>
          <a:bodyPr wrap="none" rtlCol="0">
            <a:spAutoFit/>
          </a:bodyPr>
          <a:lstStyle/>
          <a:p>
            <a:pPr algn="ctr"/>
            <a:r>
              <a:rPr lang="en-US" sz="1200">
                <a:latin typeface="Helvetica" charset="0"/>
                <a:ea typeface="Helvetica" charset="0"/>
                <a:cs typeface="Helvetica" charset="0"/>
              </a:rPr>
              <a:t>Last updated:</a:t>
            </a:r>
            <a:endParaRPr lang="en-US" sz="1200" dirty="0">
              <a:latin typeface="Helvetica" charset="0"/>
              <a:ea typeface="Helvetica" charset="0"/>
              <a:cs typeface="Helvetica" charset="0"/>
            </a:endParaRPr>
          </a:p>
        </p:txBody>
      </p:sp>
      <p:pic>
        <p:nvPicPr>
          <p:cNvPr id="3" name="Picture 2">
            <a:extLst>
              <a:ext uri="{FF2B5EF4-FFF2-40B4-BE49-F238E27FC236}">
                <a16:creationId xmlns:a16="http://schemas.microsoft.com/office/drawing/2014/main" id="{DA63458D-BAFE-FB47-B97B-746553EDF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3812"/>
            <a:ext cx="3526709" cy="3533369"/>
          </a:xfrm>
          <a:prstGeom prst="rect">
            <a:avLst/>
          </a:prstGeom>
        </p:spPr>
      </p:pic>
      <p:pic>
        <p:nvPicPr>
          <p:cNvPr id="9" name="Picture 8">
            <a:extLst>
              <a:ext uri="{FF2B5EF4-FFF2-40B4-BE49-F238E27FC236}">
                <a16:creationId xmlns:a16="http://schemas.microsoft.com/office/drawing/2014/main" id="{BF1049DE-902A-4A47-9534-BBB3AD52E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539" y="1873811"/>
            <a:ext cx="2936992" cy="3533369"/>
          </a:xfrm>
          <a:prstGeom prst="rect">
            <a:avLst/>
          </a:prstGeom>
        </p:spPr>
      </p:pic>
      <p:pic>
        <p:nvPicPr>
          <p:cNvPr id="10" name="Picture 9">
            <a:extLst>
              <a:ext uri="{FF2B5EF4-FFF2-40B4-BE49-F238E27FC236}">
                <a16:creationId xmlns:a16="http://schemas.microsoft.com/office/drawing/2014/main" id="{26AD0559-31C1-A14C-A902-C7C9F77D6A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304" y="1873811"/>
            <a:ext cx="2659620" cy="3533369"/>
          </a:xfrm>
          <a:prstGeom prst="rect">
            <a:avLst/>
          </a:prstGeom>
        </p:spPr>
      </p:pic>
    </p:spTree>
    <p:extLst>
      <p:ext uri="{BB962C8B-B14F-4D97-AF65-F5344CB8AC3E}">
        <p14:creationId xmlns:p14="http://schemas.microsoft.com/office/powerpoint/2010/main" val="1521385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94271E8-227E-C94C-8543-A6B926986B65}"/>
              </a:ext>
            </a:extLst>
          </p:cNvPr>
          <p:cNvSpPr txBox="1"/>
          <p:nvPr/>
        </p:nvSpPr>
        <p:spPr>
          <a:xfrm>
            <a:off x="5985763" y="775000"/>
            <a:ext cx="3158237" cy="4662815"/>
          </a:xfrm>
          <a:prstGeom prst="rect">
            <a:avLst/>
          </a:prstGeom>
          <a:noFill/>
        </p:spPr>
        <p:txBody>
          <a:bodyPr wrap="none" rtlCol="0">
            <a:spAutoFit/>
          </a:bodyPr>
          <a:lstStyle/>
          <a:p>
            <a:r>
              <a:rPr lang="en-US" sz="1100" b="1" dirty="0">
                <a:solidFill>
                  <a:srgbClr val="008000"/>
                </a:solidFill>
                <a:latin typeface="Courier"/>
              </a:rPr>
              <a:t>-27000 0/28/74   -6000 0/28/74</a:t>
            </a:r>
          </a:p>
          <a:p>
            <a:r>
              <a:rPr lang="en-US" sz="1100" b="1" dirty="0">
                <a:solidFill>
                  <a:srgbClr val="008000"/>
                </a:solidFill>
                <a:latin typeface="Courier"/>
              </a:rPr>
              <a:t>-6000 0/68/129   -5000 0/68/129</a:t>
            </a:r>
          </a:p>
          <a:p>
            <a:r>
              <a:rPr lang="en-US" sz="1100" b="1" dirty="0">
                <a:solidFill>
                  <a:srgbClr val="008000"/>
                </a:solidFill>
                <a:latin typeface="Courier"/>
              </a:rPr>
              <a:t>-5000 0/102/166 -4000 0/102/166</a:t>
            </a:r>
          </a:p>
          <a:p>
            <a:r>
              <a:rPr lang="en-US" sz="1100" b="1" dirty="0">
                <a:solidFill>
                  <a:srgbClr val="008000"/>
                </a:solidFill>
                <a:latin typeface="Courier"/>
              </a:rPr>
              <a:t>-4000 80/143/193 -3000 80/143/193</a:t>
            </a:r>
          </a:p>
          <a:p>
            <a:r>
              <a:rPr lang="en-US" sz="1100" b="1" dirty="0">
                <a:solidFill>
                  <a:srgbClr val="008000"/>
                </a:solidFill>
                <a:latin typeface="Courier"/>
              </a:rPr>
              <a:t>-3000 130/181/217 -2000 130/181/217</a:t>
            </a:r>
          </a:p>
          <a:p>
            <a:r>
              <a:rPr lang="en-US" sz="1100" b="1" dirty="0">
                <a:solidFill>
                  <a:srgbClr val="008000"/>
                </a:solidFill>
                <a:latin typeface="Courier"/>
              </a:rPr>
              <a:t>-2000 178/207/231 -1000 153/204/255</a:t>
            </a:r>
          </a:p>
          <a:p>
            <a:r>
              <a:rPr lang="en-US" sz="1100" b="1" dirty="0">
                <a:solidFill>
                  <a:srgbClr val="008000"/>
                </a:solidFill>
                <a:latin typeface="Courier"/>
              </a:rPr>
              <a:t>-1000 208/236/243 -500 208/236/243</a:t>
            </a:r>
          </a:p>
          <a:p>
            <a:r>
              <a:rPr lang="en-US" sz="1100" b="1" dirty="0">
                <a:solidFill>
                  <a:srgbClr val="008000"/>
                </a:solidFill>
                <a:latin typeface="Courier"/>
              </a:rPr>
              <a:t> -500 255/255/255   0 255/255/255</a:t>
            </a:r>
          </a:p>
          <a:p>
            <a:r>
              <a:rPr lang="en-US" sz="1100" b="1" dirty="0">
                <a:solidFill>
                  <a:srgbClr val="008000"/>
                </a:solidFill>
                <a:latin typeface="Courier"/>
              </a:rPr>
              <a:t>   0 100/150/100   30 100/150/100</a:t>
            </a:r>
          </a:p>
          <a:p>
            <a:r>
              <a:rPr lang="en-US" sz="1100" b="1" dirty="0">
                <a:solidFill>
                  <a:srgbClr val="008000"/>
                </a:solidFill>
                <a:latin typeface="Courier"/>
              </a:rPr>
              <a:t>  30 125/175/125   60 125/175/125</a:t>
            </a:r>
          </a:p>
          <a:p>
            <a:r>
              <a:rPr lang="en-US" sz="1100" b="1" dirty="0">
                <a:solidFill>
                  <a:srgbClr val="008000"/>
                </a:solidFill>
                <a:latin typeface="Courier"/>
              </a:rPr>
              <a:t>  60 150/200/150 122 150/200/150</a:t>
            </a:r>
          </a:p>
          <a:p>
            <a:r>
              <a:rPr lang="en-US" sz="1100" b="1" dirty="0">
                <a:solidFill>
                  <a:srgbClr val="008000"/>
                </a:solidFill>
                <a:latin typeface="Courier"/>
              </a:rPr>
              <a:t> 122 175/225/175 183 175/225/175</a:t>
            </a:r>
          </a:p>
          <a:p>
            <a:r>
              <a:rPr lang="en-US" sz="1100" b="1" dirty="0">
                <a:solidFill>
                  <a:srgbClr val="008000"/>
                </a:solidFill>
                <a:latin typeface="Courier"/>
              </a:rPr>
              <a:t> 183 200/255/200 244 200/255/200</a:t>
            </a:r>
          </a:p>
          <a:p>
            <a:r>
              <a:rPr lang="en-US" sz="1100" b="1" dirty="0">
                <a:solidFill>
                  <a:srgbClr val="008000"/>
                </a:solidFill>
                <a:latin typeface="Courier"/>
              </a:rPr>
              <a:t> 244 212/255/212 305 212/255/212</a:t>
            </a:r>
          </a:p>
          <a:p>
            <a:r>
              <a:rPr lang="en-US" sz="1100" b="1" dirty="0">
                <a:solidFill>
                  <a:srgbClr val="008000"/>
                </a:solidFill>
                <a:latin typeface="Courier"/>
              </a:rPr>
              <a:t> 305 255/255/225 457 255/255/225</a:t>
            </a:r>
          </a:p>
          <a:p>
            <a:r>
              <a:rPr lang="en-US" sz="1100" b="1" dirty="0">
                <a:solidFill>
                  <a:srgbClr val="008000"/>
                </a:solidFill>
                <a:latin typeface="Courier"/>
              </a:rPr>
              <a:t> 457 255/225/175 610 255/225/175</a:t>
            </a:r>
          </a:p>
          <a:p>
            <a:r>
              <a:rPr lang="en-US" sz="1100" b="1" dirty="0">
                <a:solidFill>
                  <a:srgbClr val="008000"/>
                </a:solidFill>
                <a:latin typeface="Courier"/>
              </a:rPr>
              <a:t> 610 255/225/125 702 255/225/125</a:t>
            </a:r>
          </a:p>
          <a:p>
            <a:r>
              <a:rPr lang="en-US" sz="1100" b="1" dirty="0">
                <a:solidFill>
                  <a:srgbClr val="008000"/>
                </a:solidFill>
                <a:latin typeface="Courier"/>
              </a:rPr>
              <a:t> 702 255/175/75   914 255/175/75</a:t>
            </a:r>
          </a:p>
          <a:p>
            <a:r>
              <a:rPr lang="en-US" sz="1100" b="1" dirty="0">
                <a:solidFill>
                  <a:srgbClr val="008000"/>
                </a:solidFill>
                <a:latin typeface="Courier"/>
              </a:rPr>
              <a:t> 914 200/150/50 1219 200/150/50</a:t>
            </a:r>
          </a:p>
          <a:p>
            <a:r>
              <a:rPr lang="en-US" sz="1100" b="1" dirty="0">
                <a:solidFill>
                  <a:srgbClr val="008000"/>
                </a:solidFill>
                <a:latin typeface="Courier"/>
              </a:rPr>
              <a:t> 1219 175/125/50 1450 175/125/50</a:t>
            </a:r>
          </a:p>
          <a:p>
            <a:r>
              <a:rPr lang="en-US" sz="1100" b="1" dirty="0">
                <a:solidFill>
                  <a:srgbClr val="008000"/>
                </a:solidFill>
                <a:latin typeface="Courier"/>
              </a:rPr>
              <a:t> 1450 150/100/50 1700 150/100/50</a:t>
            </a:r>
          </a:p>
          <a:p>
            <a:r>
              <a:rPr lang="en-US" sz="1100" b="1" dirty="0">
                <a:solidFill>
                  <a:srgbClr val="008000"/>
                </a:solidFill>
                <a:latin typeface="Courier"/>
              </a:rPr>
              <a:t> 1700 150/125/100 1981 150/125/100</a:t>
            </a:r>
          </a:p>
          <a:p>
            <a:r>
              <a:rPr lang="en-US" sz="1100" b="1" dirty="0">
                <a:solidFill>
                  <a:srgbClr val="008000"/>
                </a:solidFill>
                <a:latin typeface="Courier"/>
              </a:rPr>
              <a:t> 1981 125/125/125 2134 125/125/125</a:t>
            </a:r>
          </a:p>
          <a:p>
            <a:r>
              <a:rPr lang="en-US" sz="1100" b="1" dirty="0">
                <a:solidFill>
                  <a:srgbClr val="008000"/>
                </a:solidFill>
                <a:latin typeface="Courier"/>
              </a:rPr>
              <a:t> 2134 150/150/150 2438 150/150/150</a:t>
            </a:r>
          </a:p>
          <a:p>
            <a:r>
              <a:rPr lang="en-US" sz="1100" b="1" dirty="0">
                <a:solidFill>
                  <a:srgbClr val="008000"/>
                </a:solidFill>
                <a:latin typeface="Courier"/>
              </a:rPr>
              <a:t> 2438 175/175/175 2743 175/175/175</a:t>
            </a:r>
          </a:p>
          <a:p>
            <a:r>
              <a:rPr lang="en-US" sz="1100" b="1" dirty="0">
                <a:solidFill>
                  <a:srgbClr val="008000"/>
                </a:solidFill>
                <a:latin typeface="Courier"/>
              </a:rPr>
              <a:t> 2743 200/200/200 3048 200/200/200</a:t>
            </a:r>
          </a:p>
          <a:p>
            <a:r>
              <a:rPr lang="en-US" sz="1100" b="1" dirty="0">
                <a:solidFill>
                  <a:srgbClr val="008000"/>
                </a:solidFill>
                <a:latin typeface="Courier"/>
              </a:rPr>
              <a:t> 3048 233/233/233 3250 233/233/233</a:t>
            </a:r>
          </a:p>
        </p:txBody>
      </p:sp>
      <p:sp>
        <p:nvSpPr>
          <p:cNvPr id="10" name="TextBox 9">
            <a:extLst>
              <a:ext uri="{FF2B5EF4-FFF2-40B4-BE49-F238E27FC236}">
                <a16:creationId xmlns:a16="http://schemas.microsoft.com/office/drawing/2014/main" id="{FF0CAEAF-4311-0846-8E30-5F8ABAA34E27}"/>
              </a:ext>
            </a:extLst>
          </p:cNvPr>
          <p:cNvSpPr txBox="1"/>
          <p:nvPr/>
        </p:nvSpPr>
        <p:spPr>
          <a:xfrm>
            <a:off x="3859671" y="128669"/>
            <a:ext cx="2634054" cy="1754326"/>
          </a:xfrm>
          <a:prstGeom prst="rect">
            <a:avLst/>
          </a:prstGeom>
          <a:noFill/>
        </p:spPr>
        <p:txBody>
          <a:bodyPr wrap="none" rtlCol="0">
            <a:spAutoFit/>
          </a:bodyPr>
          <a:lstStyle/>
          <a:p>
            <a:r>
              <a:rPr lang="en-US" i="1" dirty="0">
                <a:solidFill>
                  <a:srgbClr val="FF0000"/>
                </a:solidFill>
                <a:latin typeface="Helvetica" pitchFamily="2" charset="0"/>
              </a:rPr>
              <a:t>1. Put this text into a file</a:t>
            </a:r>
          </a:p>
          <a:p>
            <a:r>
              <a:rPr lang="en-US" i="1" dirty="0">
                <a:solidFill>
                  <a:srgbClr val="FF0000"/>
                </a:solidFill>
                <a:latin typeface="Helvetica" pitchFamily="2" charset="0"/>
              </a:rPr>
              <a:t>named “topo2.cpt”. This</a:t>
            </a:r>
          </a:p>
          <a:p>
            <a:r>
              <a:rPr lang="en-US" i="1" dirty="0">
                <a:solidFill>
                  <a:srgbClr val="FF0000"/>
                </a:solidFill>
                <a:latin typeface="Helvetica" pitchFamily="2" charset="0"/>
              </a:rPr>
              <a:t>is a color palette I</a:t>
            </a:r>
          </a:p>
          <a:p>
            <a:r>
              <a:rPr lang="en-US" i="1" dirty="0">
                <a:solidFill>
                  <a:srgbClr val="FF0000"/>
                </a:solidFill>
                <a:latin typeface="Helvetica" pitchFamily="2" charset="0"/>
              </a:rPr>
              <a:t>borrowed from Dr.</a:t>
            </a:r>
          </a:p>
          <a:p>
            <a:r>
              <a:rPr lang="en-US" i="1" dirty="0">
                <a:solidFill>
                  <a:srgbClr val="FF0000"/>
                </a:solidFill>
                <a:latin typeface="Helvetica" pitchFamily="2" charset="0"/>
              </a:rPr>
              <a:t>Charles Ammon at</a:t>
            </a:r>
          </a:p>
          <a:p>
            <a:r>
              <a:rPr lang="en-US" i="1" dirty="0">
                <a:solidFill>
                  <a:srgbClr val="FF0000"/>
                </a:solidFill>
                <a:latin typeface="Helvetica" pitchFamily="2" charset="0"/>
              </a:rPr>
              <a:t>Penn State.</a:t>
            </a:r>
          </a:p>
        </p:txBody>
      </p:sp>
      <p:cxnSp>
        <p:nvCxnSpPr>
          <p:cNvPr id="11" name="Straight Arrow Connector 10">
            <a:extLst>
              <a:ext uri="{FF2B5EF4-FFF2-40B4-BE49-F238E27FC236}">
                <a16:creationId xmlns:a16="http://schemas.microsoft.com/office/drawing/2014/main" id="{FD02ECF4-EB7E-5E4D-83FF-EB96EAB08526}"/>
              </a:ext>
            </a:extLst>
          </p:cNvPr>
          <p:cNvCxnSpPr>
            <a:cxnSpLocks/>
          </p:cNvCxnSpPr>
          <p:nvPr/>
        </p:nvCxnSpPr>
        <p:spPr>
          <a:xfrm>
            <a:off x="6493725" y="388620"/>
            <a:ext cx="669216" cy="26583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2CD8B7C4-AABB-0347-A4C4-FBB8B569D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7" y="128669"/>
            <a:ext cx="3786364" cy="2416888"/>
          </a:xfrm>
          <a:prstGeom prst="rect">
            <a:avLst/>
          </a:prstGeom>
        </p:spPr>
      </p:pic>
      <p:sp>
        <p:nvSpPr>
          <p:cNvPr id="25" name="TextBox 24">
            <a:extLst>
              <a:ext uri="{FF2B5EF4-FFF2-40B4-BE49-F238E27FC236}">
                <a16:creationId xmlns:a16="http://schemas.microsoft.com/office/drawing/2014/main" id="{9BBE367E-4C70-FE4C-A941-91555E263B5E}"/>
              </a:ext>
            </a:extLst>
          </p:cNvPr>
          <p:cNvSpPr txBox="1"/>
          <p:nvPr/>
        </p:nvSpPr>
        <p:spPr>
          <a:xfrm>
            <a:off x="380997" y="3106407"/>
            <a:ext cx="5072152" cy="2585323"/>
          </a:xfrm>
          <a:prstGeom prst="rect">
            <a:avLst/>
          </a:prstGeom>
          <a:noFill/>
        </p:spPr>
        <p:txBody>
          <a:bodyPr wrap="square" rtlCol="0">
            <a:spAutoFit/>
          </a:bodyPr>
          <a:lstStyle/>
          <a:p>
            <a:r>
              <a:rPr lang="en-US" i="1" dirty="0">
                <a:solidFill>
                  <a:srgbClr val="FF0000"/>
                </a:solidFill>
                <a:latin typeface="Helvetica" pitchFamily="2" charset="0"/>
              </a:rPr>
              <a:t>Each line in a GMT color palette file is a color slice and must contain:</a:t>
            </a:r>
          </a:p>
          <a:p>
            <a:endParaRPr lang="en-US" i="1" dirty="0">
              <a:solidFill>
                <a:srgbClr val="FF0000"/>
              </a:solidFill>
              <a:latin typeface="Helvetica" pitchFamily="2" charset="0"/>
            </a:endParaRPr>
          </a:p>
          <a:p>
            <a:r>
              <a:rPr lang="en-US" i="1" dirty="0">
                <a:solidFill>
                  <a:srgbClr val="FF0000"/>
                </a:solidFill>
                <a:latin typeface="Helvetica" pitchFamily="2" charset="0"/>
              </a:rPr>
              <a:t>starting value</a:t>
            </a:r>
          </a:p>
          <a:p>
            <a:r>
              <a:rPr lang="en-US" i="1" dirty="0">
                <a:solidFill>
                  <a:srgbClr val="FF0000"/>
                </a:solidFill>
                <a:latin typeface="Helvetica" pitchFamily="2" charset="0"/>
              </a:rPr>
              <a:t>starting color (red/green/blue)</a:t>
            </a:r>
          </a:p>
          <a:p>
            <a:r>
              <a:rPr lang="en-US" i="1" dirty="0">
                <a:solidFill>
                  <a:srgbClr val="FF0000"/>
                </a:solidFill>
                <a:latin typeface="Helvetica" pitchFamily="2" charset="0"/>
              </a:rPr>
              <a:t>ending value</a:t>
            </a:r>
          </a:p>
          <a:p>
            <a:r>
              <a:rPr lang="en-US" i="1" dirty="0">
                <a:solidFill>
                  <a:srgbClr val="FF0000"/>
                </a:solidFill>
                <a:latin typeface="Helvetica" pitchFamily="2" charset="0"/>
              </a:rPr>
              <a:t>ending color (red/green/blue)</a:t>
            </a:r>
          </a:p>
          <a:p>
            <a:endParaRPr lang="en-US" i="1" dirty="0">
              <a:solidFill>
                <a:srgbClr val="FF0000"/>
              </a:solidFill>
              <a:latin typeface="Helvetica" pitchFamily="2" charset="0"/>
            </a:endParaRPr>
          </a:p>
          <a:p>
            <a:r>
              <a:rPr lang="en-US" i="1" dirty="0">
                <a:solidFill>
                  <a:srgbClr val="FF0000"/>
                </a:solidFill>
                <a:latin typeface="Helvetica" pitchFamily="2" charset="0"/>
              </a:rPr>
              <a:t>The values must be continuous from line to line.</a:t>
            </a:r>
          </a:p>
        </p:txBody>
      </p:sp>
      <p:sp>
        <p:nvSpPr>
          <p:cNvPr id="26" name="TextBox 25">
            <a:extLst>
              <a:ext uri="{FF2B5EF4-FFF2-40B4-BE49-F238E27FC236}">
                <a16:creationId xmlns:a16="http://schemas.microsoft.com/office/drawing/2014/main" id="{975C6DE4-578F-0540-BACB-F4A96D6A3AA6}"/>
              </a:ext>
            </a:extLst>
          </p:cNvPr>
          <p:cNvSpPr txBox="1"/>
          <p:nvPr/>
        </p:nvSpPr>
        <p:spPr>
          <a:xfrm>
            <a:off x="4852119" y="5760980"/>
            <a:ext cx="1133644" cy="646331"/>
          </a:xfrm>
          <a:prstGeom prst="rect">
            <a:avLst/>
          </a:prstGeom>
          <a:noFill/>
        </p:spPr>
        <p:txBody>
          <a:bodyPr wrap="none" rtlCol="0">
            <a:spAutoFit/>
          </a:bodyPr>
          <a:lstStyle/>
          <a:p>
            <a:pPr algn="ctr"/>
            <a:r>
              <a:rPr lang="en-US" i="1" dirty="0">
                <a:solidFill>
                  <a:srgbClr val="FF0000"/>
                </a:solidFill>
                <a:latin typeface="Helvetica" pitchFamily="2" charset="0"/>
              </a:rPr>
              <a:t>Starting</a:t>
            </a:r>
          </a:p>
          <a:p>
            <a:pPr algn="ctr"/>
            <a:r>
              <a:rPr lang="en-US" i="1" dirty="0">
                <a:solidFill>
                  <a:srgbClr val="FF0000"/>
                </a:solidFill>
                <a:latin typeface="Helvetica" pitchFamily="2" charset="0"/>
              </a:rPr>
              <a:t>Elevation</a:t>
            </a:r>
          </a:p>
        </p:txBody>
      </p:sp>
      <p:sp>
        <p:nvSpPr>
          <p:cNvPr id="27" name="TextBox 26">
            <a:extLst>
              <a:ext uri="{FF2B5EF4-FFF2-40B4-BE49-F238E27FC236}">
                <a16:creationId xmlns:a16="http://schemas.microsoft.com/office/drawing/2014/main" id="{8361ADC8-709A-544F-881A-5B1917203A94}"/>
              </a:ext>
            </a:extLst>
          </p:cNvPr>
          <p:cNvSpPr txBox="1"/>
          <p:nvPr/>
        </p:nvSpPr>
        <p:spPr>
          <a:xfrm>
            <a:off x="6983602" y="5760978"/>
            <a:ext cx="1133644" cy="646331"/>
          </a:xfrm>
          <a:prstGeom prst="rect">
            <a:avLst/>
          </a:prstGeom>
          <a:noFill/>
        </p:spPr>
        <p:txBody>
          <a:bodyPr wrap="none" rtlCol="0">
            <a:spAutoFit/>
          </a:bodyPr>
          <a:lstStyle/>
          <a:p>
            <a:pPr algn="ctr"/>
            <a:r>
              <a:rPr lang="en-US" i="1" dirty="0">
                <a:solidFill>
                  <a:srgbClr val="FF0000"/>
                </a:solidFill>
                <a:latin typeface="Helvetica" pitchFamily="2" charset="0"/>
              </a:rPr>
              <a:t>Ending</a:t>
            </a:r>
          </a:p>
          <a:p>
            <a:pPr algn="ctr"/>
            <a:r>
              <a:rPr lang="en-US" i="1" dirty="0">
                <a:solidFill>
                  <a:srgbClr val="FF0000"/>
                </a:solidFill>
                <a:latin typeface="Helvetica" pitchFamily="2" charset="0"/>
              </a:rPr>
              <a:t>Elevation</a:t>
            </a:r>
          </a:p>
        </p:txBody>
      </p:sp>
      <p:sp>
        <p:nvSpPr>
          <p:cNvPr id="28" name="TextBox 27">
            <a:extLst>
              <a:ext uri="{FF2B5EF4-FFF2-40B4-BE49-F238E27FC236}">
                <a16:creationId xmlns:a16="http://schemas.microsoft.com/office/drawing/2014/main" id="{A7B9A04F-5EB9-8E44-8E28-53C5BAE3A29E}"/>
              </a:ext>
            </a:extLst>
          </p:cNvPr>
          <p:cNvSpPr txBox="1"/>
          <p:nvPr/>
        </p:nvSpPr>
        <p:spPr>
          <a:xfrm>
            <a:off x="6003847" y="5760979"/>
            <a:ext cx="979755" cy="646331"/>
          </a:xfrm>
          <a:prstGeom prst="rect">
            <a:avLst/>
          </a:prstGeom>
          <a:noFill/>
        </p:spPr>
        <p:txBody>
          <a:bodyPr wrap="none" rtlCol="0">
            <a:spAutoFit/>
          </a:bodyPr>
          <a:lstStyle/>
          <a:p>
            <a:pPr algn="ctr"/>
            <a:r>
              <a:rPr lang="en-US" i="1" dirty="0">
                <a:solidFill>
                  <a:srgbClr val="FF0000"/>
                </a:solidFill>
                <a:latin typeface="Helvetica" pitchFamily="2" charset="0"/>
              </a:rPr>
              <a:t>Starting</a:t>
            </a:r>
          </a:p>
          <a:p>
            <a:pPr algn="ctr"/>
            <a:r>
              <a:rPr lang="en-US" i="1" dirty="0">
                <a:solidFill>
                  <a:srgbClr val="FF0000"/>
                </a:solidFill>
                <a:latin typeface="Helvetica" pitchFamily="2" charset="0"/>
              </a:rPr>
              <a:t>Color</a:t>
            </a:r>
          </a:p>
        </p:txBody>
      </p:sp>
      <p:sp>
        <p:nvSpPr>
          <p:cNvPr id="29" name="TextBox 28">
            <a:extLst>
              <a:ext uri="{FF2B5EF4-FFF2-40B4-BE49-F238E27FC236}">
                <a16:creationId xmlns:a16="http://schemas.microsoft.com/office/drawing/2014/main" id="{2DB90F5F-CDAD-6346-899A-08F136C781DC}"/>
              </a:ext>
            </a:extLst>
          </p:cNvPr>
          <p:cNvSpPr txBox="1"/>
          <p:nvPr/>
        </p:nvSpPr>
        <p:spPr>
          <a:xfrm>
            <a:off x="8117246" y="5764359"/>
            <a:ext cx="902811" cy="646331"/>
          </a:xfrm>
          <a:prstGeom prst="rect">
            <a:avLst/>
          </a:prstGeom>
          <a:noFill/>
        </p:spPr>
        <p:txBody>
          <a:bodyPr wrap="none" rtlCol="0">
            <a:spAutoFit/>
          </a:bodyPr>
          <a:lstStyle/>
          <a:p>
            <a:pPr algn="ctr"/>
            <a:r>
              <a:rPr lang="en-US" i="1" dirty="0">
                <a:solidFill>
                  <a:srgbClr val="FF0000"/>
                </a:solidFill>
                <a:latin typeface="Helvetica" pitchFamily="2" charset="0"/>
              </a:rPr>
              <a:t>Ending</a:t>
            </a:r>
          </a:p>
          <a:p>
            <a:pPr algn="ctr"/>
            <a:r>
              <a:rPr lang="en-US" i="1" dirty="0">
                <a:solidFill>
                  <a:srgbClr val="FF0000"/>
                </a:solidFill>
                <a:latin typeface="Helvetica" pitchFamily="2" charset="0"/>
              </a:rPr>
              <a:t>Color</a:t>
            </a:r>
          </a:p>
        </p:txBody>
      </p:sp>
      <p:cxnSp>
        <p:nvCxnSpPr>
          <p:cNvPr id="30" name="Straight Arrow Connector 29">
            <a:extLst>
              <a:ext uri="{FF2B5EF4-FFF2-40B4-BE49-F238E27FC236}">
                <a16:creationId xmlns:a16="http://schemas.microsoft.com/office/drawing/2014/main" id="{BF3AF17C-BEF0-CD4A-8C5B-9EF4EBDD521A}"/>
              </a:ext>
            </a:extLst>
          </p:cNvPr>
          <p:cNvCxnSpPr>
            <a:cxnSpLocks/>
          </p:cNvCxnSpPr>
          <p:nvPr/>
        </p:nvCxnSpPr>
        <p:spPr>
          <a:xfrm flipH="1" flipV="1">
            <a:off x="8446770" y="5437815"/>
            <a:ext cx="134904" cy="32516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68C35D21-5F99-DC44-8093-7E8288E7DCD9}"/>
              </a:ext>
            </a:extLst>
          </p:cNvPr>
          <p:cNvCxnSpPr>
            <a:cxnSpLocks/>
          </p:cNvCxnSpPr>
          <p:nvPr/>
        </p:nvCxnSpPr>
        <p:spPr>
          <a:xfrm flipV="1">
            <a:off x="7657329" y="5437316"/>
            <a:ext cx="21534" cy="32366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B6AB27C2-06CA-3F4F-B07B-FA1437551EF9}"/>
              </a:ext>
            </a:extLst>
          </p:cNvPr>
          <p:cNvCxnSpPr>
            <a:cxnSpLocks/>
          </p:cNvCxnSpPr>
          <p:nvPr/>
        </p:nvCxnSpPr>
        <p:spPr>
          <a:xfrm flipV="1">
            <a:off x="6647613" y="5437315"/>
            <a:ext cx="348715" cy="32704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91F4814-CF0F-5446-B41D-470230BC7196}"/>
              </a:ext>
            </a:extLst>
          </p:cNvPr>
          <p:cNvCxnSpPr>
            <a:cxnSpLocks/>
          </p:cNvCxnSpPr>
          <p:nvPr/>
        </p:nvCxnSpPr>
        <p:spPr>
          <a:xfrm flipV="1">
            <a:off x="5639937" y="5437316"/>
            <a:ext cx="483383" cy="32366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861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D79C31-59DB-604B-A3C6-B53B340172B3}"/>
              </a:ext>
            </a:extLst>
          </p:cNvPr>
          <p:cNvSpPr>
            <a:spLocks noGrp="1"/>
          </p:cNvSpPr>
          <p:nvPr>
            <p:ph idx="1"/>
          </p:nvPr>
        </p:nvSpPr>
        <p:spPr>
          <a:xfrm>
            <a:off x="457200" y="4762583"/>
            <a:ext cx="7886700" cy="1740535"/>
          </a:xfrm>
        </p:spPr>
        <p:txBody>
          <a:bodyPr/>
          <a:lstStyle/>
          <a:p>
            <a:pPr marL="0" indent="0">
              <a:spcBef>
                <a:spcPts val="0"/>
              </a:spcBef>
              <a:buNone/>
            </a:pPr>
            <a:r>
              <a:rPr lang="en-US" sz="1600" b="1" dirty="0">
                <a:solidFill>
                  <a:srgbClr val="008000"/>
                </a:solidFill>
                <a:latin typeface="Courier"/>
              </a:rPr>
              <a:t>PSFILE=“topo_2.ps”</a:t>
            </a:r>
          </a:p>
          <a:p>
            <a:pPr marL="0" indent="0">
              <a:spcBef>
                <a:spcPts val="0"/>
              </a:spcBef>
              <a:buNone/>
            </a:pPr>
            <a:r>
              <a:rPr lang="en-US" sz="1600" b="1" dirty="0">
                <a:solidFill>
                  <a:srgbClr val="008000"/>
                </a:solidFill>
                <a:latin typeface="Courier"/>
              </a:rPr>
              <a:t>PROJ=“-JM8i”</a:t>
            </a:r>
          </a:p>
          <a:p>
            <a:pPr marL="0" indent="0">
              <a:spcBef>
                <a:spcPts val="0"/>
              </a:spcBef>
              <a:buNone/>
            </a:pPr>
            <a:r>
              <a:rPr lang="en-US" sz="1600" b="1" dirty="0">
                <a:solidFill>
                  <a:srgbClr val="008000"/>
                </a:solidFill>
                <a:latin typeface="Courier"/>
              </a:rPr>
              <a:t>LIMS=“-R-130/-60/20/55”</a:t>
            </a:r>
          </a:p>
          <a:p>
            <a:pPr marL="0" indent="0">
              <a:spcBef>
                <a:spcPts val="0"/>
              </a:spcBef>
              <a:buNone/>
            </a:pPr>
            <a:endParaRPr lang="en-US" sz="1600" b="1" dirty="0">
              <a:solidFill>
                <a:srgbClr val="008000"/>
              </a:solidFill>
              <a:latin typeface="Courier"/>
            </a:endParaRPr>
          </a:p>
          <a:p>
            <a:pPr marL="0" indent="0">
              <a:spcBef>
                <a:spcPts val="0"/>
              </a:spcBef>
              <a:buNone/>
            </a:pPr>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grdimage</a:t>
            </a:r>
            <a:r>
              <a:rPr lang="en-US" sz="1600" b="1" dirty="0">
                <a:solidFill>
                  <a:srgbClr val="008000"/>
                </a:solidFill>
                <a:latin typeface="Courier"/>
              </a:rPr>
              <a:t> ETOPO5.grd $PROJ $LIMS -Ctopo2.cpt -K &gt; $PSFILE</a:t>
            </a:r>
          </a:p>
          <a:p>
            <a:pPr marL="0" indent="0">
              <a:lnSpc>
                <a:spcPct val="100000"/>
              </a:lnSpc>
              <a:spcBef>
                <a:spcPts val="0"/>
              </a:spcBef>
              <a:buNone/>
            </a:pPr>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pscoast</a:t>
            </a:r>
            <a:r>
              <a:rPr lang="en-US" sz="1600" b="1" dirty="0">
                <a:solidFill>
                  <a:srgbClr val="008000"/>
                </a:solidFill>
                <a:latin typeface="Courier"/>
              </a:rPr>
              <a:t> $PROJ $LIMS -Dl -W1p -N1/1p -K -O &gt;&gt; $PSFILE</a:t>
            </a:r>
          </a:p>
          <a:p>
            <a:pPr marL="0" indent="0">
              <a:spcBef>
                <a:spcPts val="0"/>
              </a:spcBef>
              <a:buNone/>
            </a:pPr>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psbasemap</a:t>
            </a:r>
            <a:r>
              <a:rPr lang="en-US" sz="1600" b="1" dirty="0">
                <a:solidFill>
                  <a:srgbClr val="008000"/>
                </a:solidFill>
                <a:latin typeface="Courier"/>
              </a:rPr>
              <a:t> $PROJ $LIMS -Bxa10 -Bya10 -</a:t>
            </a:r>
            <a:r>
              <a:rPr lang="en-US" sz="1600" b="1" dirty="0" err="1">
                <a:solidFill>
                  <a:srgbClr val="008000"/>
                </a:solidFill>
                <a:latin typeface="Courier"/>
              </a:rPr>
              <a:t>BWeSn</a:t>
            </a:r>
            <a:r>
              <a:rPr lang="en-US" sz="1600" b="1" dirty="0">
                <a:solidFill>
                  <a:srgbClr val="008000"/>
                </a:solidFill>
                <a:latin typeface="Courier"/>
              </a:rPr>
              <a:t> -O &gt;&gt; $PSFILE</a:t>
            </a:r>
            <a:endParaRPr lang="en-US" dirty="0"/>
          </a:p>
        </p:txBody>
      </p:sp>
      <p:sp>
        <p:nvSpPr>
          <p:cNvPr id="9" name="TextBox 8">
            <a:extLst>
              <a:ext uri="{FF2B5EF4-FFF2-40B4-BE49-F238E27FC236}">
                <a16:creationId xmlns:a16="http://schemas.microsoft.com/office/drawing/2014/main" id="{694271E8-227E-C94C-8543-A6B926986B65}"/>
              </a:ext>
            </a:extLst>
          </p:cNvPr>
          <p:cNvSpPr txBox="1"/>
          <p:nvPr/>
        </p:nvSpPr>
        <p:spPr>
          <a:xfrm>
            <a:off x="5985763" y="775000"/>
            <a:ext cx="3158237" cy="4662815"/>
          </a:xfrm>
          <a:prstGeom prst="rect">
            <a:avLst/>
          </a:prstGeom>
          <a:noFill/>
        </p:spPr>
        <p:txBody>
          <a:bodyPr wrap="none" rtlCol="0">
            <a:spAutoFit/>
          </a:bodyPr>
          <a:lstStyle/>
          <a:p>
            <a:r>
              <a:rPr lang="en-US" sz="1100" b="1" dirty="0">
                <a:solidFill>
                  <a:srgbClr val="008000"/>
                </a:solidFill>
                <a:latin typeface="Courier"/>
              </a:rPr>
              <a:t>-27000 0/28/74   -6000 0/28/74</a:t>
            </a:r>
          </a:p>
          <a:p>
            <a:r>
              <a:rPr lang="en-US" sz="1100" b="1" dirty="0">
                <a:solidFill>
                  <a:srgbClr val="008000"/>
                </a:solidFill>
                <a:latin typeface="Courier"/>
              </a:rPr>
              <a:t>-6000 0/68/129   -5000 0/68/129</a:t>
            </a:r>
          </a:p>
          <a:p>
            <a:r>
              <a:rPr lang="en-US" sz="1100" b="1" dirty="0">
                <a:solidFill>
                  <a:srgbClr val="008000"/>
                </a:solidFill>
                <a:latin typeface="Courier"/>
              </a:rPr>
              <a:t>-5000 0/102/166 -4000 0/102/166</a:t>
            </a:r>
          </a:p>
          <a:p>
            <a:r>
              <a:rPr lang="en-US" sz="1100" b="1" dirty="0">
                <a:solidFill>
                  <a:srgbClr val="008000"/>
                </a:solidFill>
                <a:latin typeface="Courier"/>
              </a:rPr>
              <a:t>-4000 80/143/193 -3000 80/143/193</a:t>
            </a:r>
          </a:p>
          <a:p>
            <a:r>
              <a:rPr lang="en-US" sz="1100" b="1" dirty="0">
                <a:solidFill>
                  <a:srgbClr val="008000"/>
                </a:solidFill>
                <a:latin typeface="Courier"/>
              </a:rPr>
              <a:t>-3000 130/181/217 -2000 130/181/217</a:t>
            </a:r>
          </a:p>
          <a:p>
            <a:r>
              <a:rPr lang="en-US" sz="1100" b="1" dirty="0">
                <a:solidFill>
                  <a:srgbClr val="008000"/>
                </a:solidFill>
                <a:latin typeface="Courier"/>
              </a:rPr>
              <a:t>-2000 178/207/231 -1000 153/204/255</a:t>
            </a:r>
          </a:p>
          <a:p>
            <a:r>
              <a:rPr lang="en-US" sz="1100" b="1" dirty="0">
                <a:solidFill>
                  <a:srgbClr val="008000"/>
                </a:solidFill>
                <a:latin typeface="Courier"/>
              </a:rPr>
              <a:t>-1000 208/236/243 -500 208/236/243</a:t>
            </a:r>
          </a:p>
          <a:p>
            <a:r>
              <a:rPr lang="en-US" sz="1100" b="1" dirty="0">
                <a:solidFill>
                  <a:srgbClr val="008000"/>
                </a:solidFill>
                <a:latin typeface="Courier"/>
              </a:rPr>
              <a:t> -500 255/255/255   0 255/255/255</a:t>
            </a:r>
          </a:p>
          <a:p>
            <a:r>
              <a:rPr lang="en-US" sz="1100" b="1" dirty="0">
                <a:solidFill>
                  <a:srgbClr val="008000"/>
                </a:solidFill>
                <a:latin typeface="Courier"/>
              </a:rPr>
              <a:t>   0 100/150/100   30 100/150/100</a:t>
            </a:r>
          </a:p>
          <a:p>
            <a:r>
              <a:rPr lang="en-US" sz="1100" b="1" dirty="0">
                <a:solidFill>
                  <a:srgbClr val="008000"/>
                </a:solidFill>
                <a:latin typeface="Courier"/>
              </a:rPr>
              <a:t>  30 125/175/125   60 125/175/125</a:t>
            </a:r>
          </a:p>
          <a:p>
            <a:r>
              <a:rPr lang="en-US" sz="1100" b="1" dirty="0">
                <a:solidFill>
                  <a:srgbClr val="008000"/>
                </a:solidFill>
                <a:latin typeface="Courier"/>
              </a:rPr>
              <a:t>  60 150/200/150 122 150/200/150</a:t>
            </a:r>
          </a:p>
          <a:p>
            <a:r>
              <a:rPr lang="en-US" sz="1100" b="1" dirty="0">
                <a:solidFill>
                  <a:srgbClr val="008000"/>
                </a:solidFill>
                <a:latin typeface="Courier"/>
              </a:rPr>
              <a:t> 122 175/225/175 183 175/225/175</a:t>
            </a:r>
          </a:p>
          <a:p>
            <a:r>
              <a:rPr lang="en-US" sz="1100" b="1" dirty="0">
                <a:solidFill>
                  <a:srgbClr val="008000"/>
                </a:solidFill>
                <a:latin typeface="Courier"/>
              </a:rPr>
              <a:t> 183 200/255/200 244 200/255/200</a:t>
            </a:r>
          </a:p>
          <a:p>
            <a:r>
              <a:rPr lang="en-US" sz="1100" b="1" dirty="0">
                <a:solidFill>
                  <a:srgbClr val="008000"/>
                </a:solidFill>
                <a:latin typeface="Courier"/>
              </a:rPr>
              <a:t> 244 212/255/212 305 212/255/212</a:t>
            </a:r>
          </a:p>
          <a:p>
            <a:r>
              <a:rPr lang="en-US" sz="1100" b="1" dirty="0">
                <a:solidFill>
                  <a:srgbClr val="008000"/>
                </a:solidFill>
                <a:latin typeface="Courier"/>
              </a:rPr>
              <a:t> 305 255/255/225 457 255/255/225</a:t>
            </a:r>
          </a:p>
          <a:p>
            <a:r>
              <a:rPr lang="en-US" sz="1100" b="1" dirty="0">
                <a:solidFill>
                  <a:srgbClr val="008000"/>
                </a:solidFill>
                <a:latin typeface="Courier"/>
              </a:rPr>
              <a:t> 457 255/225/175 610 255/225/175</a:t>
            </a:r>
          </a:p>
          <a:p>
            <a:r>
              <a:rPr lang="en-US" sz="1100" b="1" dirty="0">
                <a:solidFill>
                  <a:srgbClr val="008000"/>
                </a:solidFill>
                <a:latin typeface="Courier"/>
              </a:rPr>
              <a:t> 610 255/225/125 702 255/225/125</a:t>
            </a:r>
          </a:p>
          <a:p>
            <a:r>
              <a:rPr lang="en-US" sz="1100" b="1" dirty="0">
                <a:solidFill>
                  <a:srgbClr val="008000"/>
                </a:solidFill>
                <a:latin typeface="Courier"/>
              </a:rPr>
              <a:t> 702 255/175/75   914 255/175/75</a:t>
            </a:r>
          </a:p>
          <a:p>
            <a:r>
              <a:rPr lang="en-US" sz="1100" b="1" dirty="0">
                <a:solidFill>
                  <a:srgbClr val="008000"/>
                </a:solidFill>
                <a:latin typeface="Courier"/>
              </a:rPr>
              <a:t> 914 200/150/50 1219 200/150/50</a:t>
            </a:r>
          </a:p>
          <a:p>
            <a:r>
              <a:rPr lang="en-US" sz="1100" b="1" dirty="0">
                <a:solidFill>
                  <a:srgbClr val="008000"/>
                </a:solidFill>
                <a:latin typeface="Courier"/>
              </a:rPr>
              <a:t> 1219 175/125/50 1450 175/125/50</a:t>
            </a:r>
          </a:p>
          <a:p>
            <a:r>
              <a:rPr lang="en-US" sz="1100" b="1" dirty="0">
                <a:solidFill>
                  <a:srgbClr val="008000"/>
                </a:solidFill>
                <a:latin typeface="Courier"/>
              </a:rPr>
              <a:t> 1450 150/100/50 1700 150/100/50</a:t>
            </a:r>
          </a:p>
          <a:p>
            <a:r>
              <a:rPr lang="en-US" sz="1100" b="1" dirty="0">
                <a:solidFill>
                  <a:srgbClr val="008000"/>
                </a:solidFill>
                <a:latin typeface="Courier"/>
              </a:rPr>
              <a:t> 1700 150/125/100 1981 150/125/100</a:t>
            </a:r>
          </a:p>
          <a:p>
            <a:r>
              <a:rPr lang="en-US" sz="1100" b="1" dirty="0">
                <a:solidFill>
                  <a:srgbClr val="008000"/>
                </a:solidFill>
                <a:latin typeface="Courier"/>
              </a:rPr>
              <a:t> 1981 125/125/125 2134 125/125/125</a:t>
            </a:r>
          </a:p>
          <a:p>
            <a:r>
              <a:rPr lang="en-US" sz="1100" b="1" dirty="0">
                <a:solidFill>
                  <a:srgbClr val="008000"/>
                </a:solidFill>
                <a:latin typeface="Courier"/>
              </a:rPr>
              <a:t> 2134 150/150/150 2438 150/150/150</a:t>
            </a:r>
          </a:p>
          <a:p>
            <a:r>
              <a:rPr lang="en-US" sz="1100" b="1" dirty="0">
                <a:solidFill>
                  <a:srgbClr val="008000"/>
                </a:solidFill>
                <a:latin typeface="Courier"/>
              </a:rPr>
              <a:t> 2438 175/175/175 2743 175/175/175</a:t>
            </a:r>
          </a:p>
          <a:p>
            <a:r>
              <a:rPr lang="en-US" sz="1100" b="1" dirty="0">
                <a:solidFill>
                  <a:srgbClr val="008000"/>
                </a:solidFill>
                <a:latin typeface="Courier"/>
              </a:rPr>
              <a:t> 2743 200/200/200 3048 200/200/200</a:t>
            </a:r>
          </a:p>
          <a:p>
            <a:r>
              <a:rPr lang="en-US" sz="1100" b="1" dirty="0">
                <a:solidFill>
                  <a:srgbClr val="008000"/>
                </a:solidFill>
                <a:latin typeface="Courier"/>
              </a:rPr>
              <a:t> 3048 233/233/233 3250 233/233/233</a:t>
            </a:r>
          </a:p>
        </p:txBody>
      </p:sp>
      <p:sp>
        <p:nvSpPr>
          <p:cNvPr id="10" name="TextBox 9">
            <a:extLst>
              <a:ext uri="{FF2B5EF4-FFF2-40B4-BE49-F238E27FC236}">
                <a16:creationId xmlns:a16="http://schemas.microsoft.com/office/drawing/2014/main" id="{FF0CAEAF-4311-0846-8E30-5F8ABAA34E27}"/>
              </a:ext>
            </a:extLst>
          </p:cNvPr>
          <p:cNvSpPr txBox="1"/>
          <p:nvPr/>
        </p:nvSpPr>
        <p:spPr>
          <a:xfrm>
            <a:off x="3859671" y="128669"/>
            <a:ext cx="2634054" cy="1754326"/>
          </a:xfrm>
          <a:prstGeom prst="rect">
            <a:avLst/>
          </a:prstGeom>
          <a:noFill/>
        </p:spPr>
        <p:txBody>
          <a:bodyPr wrap="none" rtlCol="0">
            <a:spAutoFit/>
          </a:bodyPr>
          <a:lstStyle/>
          <a:p>
            <a:r>
              <a:rPr lang="en-US" i="1" dirty="0">
                <a:solidFill>
                  <a:srgbClr val="FF0000"/>
                </a:solidFill>
                <a:latin typeface="Helvetica" pitchFamily="2" charset="0"/>
              </a:rPr>
              <a:t>1. Put this text into a file</a:t>
            </a:r>
          </a:p>
          <a:p>
            <a:r>
              <a:rPr lang="en-US" i="1" dirty="0">
                <a:solidFill>
                  <a:srgbClr val="FF0000"/>
                </a:solidFill>
                <a:latin typeface="Helvetica" pitchFamily="2" charset="0"/>
              </a:rPr>
              <a:t>named “topo2.cpt”. This</a:t>
            </a:r>
          </a:p>
          <a:p>
            <a:r>
              <a:rPr lang="en-US" i="1" dirty="0">
                <a:solidFill>
                  <a:srgbClr val="FF0000"/>
                </a:solidFill>
                <a:latin typeface="Helvetica" pitchFamily="2" charset="0"/>
              </a:rPr>
              <a:t>is a color palette I</a:t>
            </a:r>
          </a:p>
          <a:p>
            <a:r>
              <a:rPr lang="en-US" i="1" dirty="0">
                <a:solidFill>
                  <a:srgbClr val="FF0000"/>
                </a:solidFill>
                <a:latin typeface="Helvetica" pitchFamily="2" charset="0"/>
              </a:rPr>
              <a:t>borrowed from Dr.</a:t>
            </a:r>
          </a:p>
          <a:p>
            <a:r>
              <a:rPr lang="en-US" i="1" dirty="0">
                <a:solidFill>
                  <a:srgbClr val="FF0000"/>
                </a:solidFill>
                <a:latin typeface="Helvetica" pitchFamily="2" charset="0"/>
              </a:rPr>
              <a:t>Charles Ammon at</a:t>
            </a:r>
          </a:p>
          <a:p>
            <a:r>
              <a:rPr lang="en-US" i="1" dirty="0">
                <a:solidFill>
                  <a:srgbClr val="FF0000"/>
                </a:solidFill>
                <a:latin typeface="Helvetica" pitchFamily="2" charset="0"/>
              </a:rPr>
              <a:t>Penn State.</a:t>
            </a:r>
          </a:p>
        </p:txBody>
      </p:sp>
      <p:cxnSp>
        <p:nvCxnSpPr>
          <p:cNvPr id="11" name="Straight Arrow Connector 10">
            <a:extLst>
              <a:ext uri="{FF2B5EF4-FFF2-40B4-BE49-F238E27FC236}">
                <a16:creationId xmlns:a16="http://schemas.microsoft.com/office/drawing/2014/main" id="{FD02ECF4-EB7E-5E4D-83FF-EB96EAB08526}"/>
              </a:ext>
            </a:extLst>
          </p:cNvPr>
          <p:cNvCxnSpPr>
            <a:cxnSpLocks/>
          </p:cNvCxnSpPr>
          <p:nvPr/>
        </p:nvCxnSpPr>
        <p:spPr>
          <a:xfrm>
            <a:off x="6493725" y="388620"/>
            <a:ext cx="669216" cy="26583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AD6741D5-3103-F546-AAB8-1F1475A479ED}"/>
              </a:ext>
            </a:extLst>
          </p:cNvPr>
          <p:cNvSpPr txBox="1"/>
          <p:nvPr/>
        </p:nvSpPr>
        <p:spPr>
          <a:xfrm>
            <a:off x="369570" y="3593991"/>
            <a:ext cx="5299710" cy="923330"/>
          </a:xfrm>
          <a:prstGeom prst="rect">
            <a:avLst/>
          </a:prstGeom>
          <a:noFill/>
        </p:spPr>
        <p:txBody>
          <a:bodyPr wrap="square" rtlCol="0">
            <a:spAutoFit/>
          </a:bodyPr>
          <a:lstStyle/>
          <a:p>
            <a:r>
              <a:rPr lang="en-US" i="1" dirty="0">
                <a:solidFill>
                  <a:srgbClr val="FF0000"/>
                </a:solidFill>
                <a:latin typeface="Helvetica" pitchFamily="2" charset="0"/>
              </a:rPr>
              <a:t>2. Make a script with the </a:t>
            </a:r>
            <a:r>
              <a:rPr lang="en-US" i="1" dirty="0" err="1">
                <a:solidFill>
                  <a:srgbClr val="FF0000"/>
                </a:solidFill>
                <a:latin typeface="Helvetica" pitchFamily="2" charset="0"/>
              </a:rPr>
              <a:t>grdimage</a:t>
            </a:r>
            <a:r>
              <a:rPr lang="en-US" i="1" dirty="0">
                <a:solidFill>
                  <a:srgbClr val="FF0000"/>
                </a:solidFill>
                <a:latin typeface="Helvetica" pitchFamily="2" charset="0"/>
              </a:rPr>
              <a:t> command and add a coastline and </a:t>
            </a:r>
            <a:r>
              <a:rPr lang="en-US" i="1" dirty="0" err="1">
                <a:solidFill>
                  <a:srgbClr val="FF0000"/>
                </a:solidFill>
                <a:latin typeface="Helvetica" pitchFamily="2" charset="0"/>
              </a:rPr>
              <a:t>basemap</a:t>
            </a:r>
            <a:r>
              <a:rPr lang="en-US" i="1" dirty="0">
                <a:solidFill>
                  <a:srgbClr val="FF0000"/>
                </a:solidFill>
                <a:latin typeface="Helvetica" pitchFamily="2" charset="0"/>
              </a:rPr>
              <a:t> (using </a:t>
            </a:r>
            <a:r>
              <a:rPr lang="en-US" i="1" dirty="0" err="1">
                <a:solidFill>
                  <a:srgbClr val="FF0000"/>
                </a:solidFill>
                <a:latin typeface="Helvetica" pitchFamily="2" charset="0"/>
              </a:rPr>
              <a:t>pscoast</a:t>
            </a:r>
            <a:r>
              <a:rPr lang="en-US" i="1" dirty="0">
                <a:solidFill>
                  <a:srgbClr val="FF0000"/>
                </a:solidFill>
                <a:latin typeface="Helvetica" pitchFamily="2" charset="0"/>
              </a:rPr>
              <a:t> and </a:t>
            </a:r>
            <a:r>
              <a:rPr lang="en-US" i="1" dirty="0" err="1">
                <a:solidFill>
                  <a:srgbClr val="FF0000"/>
                </a:solidFill>
                <a:latin typeface="Helvetica" pitchFamily="2" charset="0"/>
              </a:rPr>
              <a:t>psbasemap</a:t>
            </a:r>
            <a:r>
              <a:rPr lang="en-US" i="1" dirty="0">
                <a:solidFill>
                  <a:srgbClr val="FF0000"/>
                </a:solidFill>
                <a:latin typeface="Helvetica" pitchFamily="2" charset="0"/>
              </a:rPr>
              <a:t> from the previous tutorial).</a:t>
            </a:r>
          </a:p>
        </p:txBody>
      </p:sp>
      <p:pic>
        <p:nvPicPr>
          <p:cNvPr id="16" name="Picture 15">
            <a:extLst>
              <a:ext uri="{FF2B5EF4-FFF2-40B4-BE49-F238E27FC236}">
                <a16:creationId xmlns:a16="http://schemas.microsoft.com/office/drawing/2014/main" id="{2CD8B7C4-AABB-0347-A4C4-FBB8B569D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7" y="128669"/>
            <a:ext cx="3786364" cy="2416888"/>
          </a:xfrm>
          <a:prstGeom prst="rect">
            <a:avLst/>
          </a:prstGeom>
        </p:spPr>
      </p:pic>
    </p:spTree>
    <p:extLst>
      <p:ext uri="{BB962C8B-B14F-4D97-AF65-F5344CB8AC3E}">
        <p14:creationId xmlns:p14="http://schemas.microsoft.com/office/powerpoint/2010/main" val="152533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D79C31-59DB-604B-A3C6-B53B340172B3}"/>
              </a:ext>
            </a:extLst>
          </p:cNvPr>
          <p:cNvSpPr>
            <a:spLocks noGrp="1"/>
          </p:cNvSpPr>
          <p:nvPr>
            <p:ph idx="1"/>
          </p:nvPr>
        </p:nvSpPr>
        <p:spPr>
          <a:xfrm>
            <a:off x="457200" y="4762583"/>
            <a:ext cx="7886700" cy="1740535"/>
          </a:xfrm>
        </p:spPr>
        <p:txBody>
          <a:bodyPr/>
          <a:lstStyle/>
          <a:p>
            <a:pPr marL="0" indent="0">
              <a:spcBef>
                <a:spcPts val="0"/>
              </a:spcBef>
              <a:buNone/>
            </a:pPr>
            <a:r>
              <a:rPr lang="en-US" sz="1600" b="1" dirty="0">
                <a:solidFill>
                  <a:srgbClr val="008000"/>
                </a:solidFill>
                <a:latin typeface="Courier"/>
              </a:rPr>
              <a:t>PSFILE=“topo_2.ps”</a:t>
            </a:r>
          </a:p>
          <a:p>
            <a:pPr marL="0" indent="0">
              <a:spcBef>
                <a:spcPts val="0"/>
              </a:spcBef>
              <a:buNone/>
            </a:pPr>
            <a:r>
              <a:rPr lang="en-US" sz="1600" b="1" dirty="0">
                <a:solidFill>
                  <a:srgbClr val="008000"/>
                </a:solidFill>
                <a:latin typeface="Courier"/>
              </a:rPr>
              <a:t>PROJ=“-JM8i”</a:t>
            </a:r>
          </a:p>
          <a:p>
            <a:pPr marL="0" indent="0">
              <a:spcBef>
                <a:spcPts val="0"/>
              </a:spcBef>
              <a:buNone/>
            </a:pPr>
            <a:r>
              <a:rPr lang="en-US" sz="1600" b="1" dirty="0">
                <a:solidFill>
                  <a:srgbClr val="008000"/>
                </a:solidFill>
                <a:latin typeface="Courier"/>
              </a:rPr>
              <a:t>LIMS=“-R-130/-60/20/55”</a:t>
            </a:r>
          </a:p>
          <a:p>
            <a:pPr marL="0" indent="0">
              <a:spcBef>
                <a:spcPts val="0"/>
              </a:spcBef>
              <a:buNone/>
            </a:pPr>
            <a:endParaRPr lang="en-US" sz="1600" b="1" dirty="0">
              <a:solidFill>
                <a:srgbClr val="008000"/>
              </a:solidFill>
              <a:latin typeface="Courier"/>
            </a:endParaRPr>
          </a:p>
          <a:p>
            <a:pPr marL="0" indent="0">
              <a:spcBef>
                <a:spcPts val="0"/>
              </a:spcBef>
              <a:buNone/>
            </a:pPr>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grdimage</a:t>
            </a:r>
            <a:r>
              <a:rPr lang="en-US" sz="1600" b="1" dirty="0">
                <a:solidFill>
                  <a:srgbClr val="008000"/>
                </a:solidFill>
                <a:latin typeface="Courier"/>
              </a:rPr>
              <a:t> ETOPO5.grd $PROJ $LIMS -Ctopo2.cpt -K &gt; $PSFILE</a:t>
            </a:r>
          </a:p>
          <a:p>
            <a:pPr marL="0" indent="0">
              <a:lnSpc>
                <a:spcPct val="100000"/>
              </a:lnSpc>
              <a:spcBef>
                <a:spcPts val="0"/>
              </a:spcBef>
              <a:buNone/>
            </a:pPr>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pscoast</a:t>
            </a:r>
            <a:r>
              <a:rPr lang="en-US" sz="1600" b="1" dirty="0">
                <a:solidFill>
                  <a:srgbClr val="008000"/>
                </a:solidFill>
                <a:latin typeface="Courier"/>
              </a:rPr>
              <a:t> $PROJ $LIMS -Dl -W1p -N1/1p -K -O &gt;&gt; $PSFILE</a:t>
            </a:r>
          </a:p>
          <a:p>
            <a:pPr marL="0" indent="0">
              <a:spcBef>
                <a:spcPts val="0"/>
              </a:spcBef>
              <a:buNone/>
            </a:pPr>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psbasemap</a:t>
            </a:r>
            <a:r>
              <a:rPr lang="en-US" sz="1600" b="1" dirty="0">
                <a:solidFill>
                  <a:srgbClr val="008000"/>
                </a:solidFill>
                <a:latin typeface="Courier"/>
              </a:rPr>
              <a:t> $PROJ $LIMS -Bxa10 -Bya10 -</a:t>
            </a:r>
            <a:r>
              <a:rPr lang="en-US" sz="1600" b="1" dirty="0" err="1">
                <a:solidFill>
                  <a:srgbClr val="008000"/>
                </a:solidFill>
                <a:latin typeface="Courier"/>
              </a:rPr>
              <a:t>BWeSn</a:t>
            </a:r>
            <a:r>
              <a:rPr lang="en-US" sz="1600" b="1" dirty="0">
                <a:solidFill>
                  <a:srgbClr val="008000"/>
                </a:solidFill>
                <a:latin typeface="Courier"/>
              </a:rPr>
              <a:t> -O &gt;&gt; $PSFILE</a:t>
            </a:r>
            <a:endParaRPr lang="en-US" dirty="0"/>
          </a:p>
        </p:txBody>
      </p:sp>
      <p:sp>
        <p:nvSpPr>
          <p:cNvPr id="9" name="TextBox 8">
            <a:extLst>
              <a:ext uri="{FF2B5EF4-FFF2-40B4-BE49-F238E27FC236}">
                <a16:creationId xmlns:a16="http://schemas.microsoft.com/office/drawing/2014/main" id="{694271E8-227E-C94C-8543-A6B926986B65}"/>
              </a:ext>
            </a:extLst>
          </p:cNvPr>
          <p:cNvSpPr txBox="1"/>
          <p:nvPr/>
        </p:nvSpPr>
        <p:spPr>
          <a:xfrm>
            <a:off x="5985763" y="775000"/>
            <a:ext cx="3158237" cy="4662815"/>
          </a:xfrm>
          <a:prstGeom prst="rect">
            <a:avLst/>
          </a:prstGeom>
          <a:noFill/>
        </p:spPr>
        <p:txBody>
          <a:bodyPr wrap="none" rtlCol="0">
            <a:spAutoFit/>
          </a:bodyPr>
          <a:lstStyle/>
          <a:p>
            <a:r>
              <a:rPr lang="en-US" sz="1100" b="1" dirty="0">
                <a:solidFill>
                  <a:srgbClr val="008000"/>
                </a:solidFill>
                <a:latin typeface="Courier"/>
              </a:rPr>
              <a:t>-27000 0/28/74   -6000 0/28/74</a:t>
            </a:r>
          </a:p>
          <a:p>
            <a:r>
              <a:rPr lang="en-US" sz="1100" b="1" dirty="0">
                <a:solidFill>
                  <a:srgbClr val="008000"/>
                </a:solidFill>
                <a:latin typeface="Courier"/>
              </a:rPr>
              <a:t>-6000 0/68/129   -5000 0/68/129</a:t>
            </a:r>
          </a:p>
          <a:p>
            <a:r>
              <a:rPr lang="en-US" sz="1100" b="1" dirty="0">
                <a:solidFill>
                  <a:srgbClr val="008000"/>
                </a:solidFill>
                <a:latin typeface="Courier"/>
              </a:rPr>
              <a:t>-5000 0/102/166 -4000 0/102/166</a:t>
            </a:r>
          </a:p>
          <a:p>
            <a:r>
              <a:rPr lang="en-US" sz="1100" b="1" dirty="0">
                <a:solidFill>
                  <a:srgbClr val="008000"/>
                </a:solidFill>
                <a:latin typeface="Courier"/>
              </a:rPr>
              <a:t>-4000 80/143/193 -3000 80/143/193</a:t>
            </a:r>
          </a:p>
          <a:p>
            <a:r>
              <a:rPr lang="en-US" sz="1100" b="1" dirty="0">
                <a:solidFill>
                  <a:srgbClr val="008000"/>
                </a:solidFill>
                <a:latin typeface="Courier"/>
              </a:rPr>
              <a:t>-3000 130/181/217 -2000 130/181/217</a:t>
            </a:r>
          </a:p>
          <a:p>
            <a:r>
              <a:rPr lang="en-US" sz="1100" b="1" dirty="0">
                <a:solidFill>
                  <a:srgbClr val="008000"/>
                </a:solidFill>
                <a:latin typeface="Courier"/>
              </a:rPr>
              <a:t>-2000 178/207/231 -1000 153/204/255</a:t>
            </a:r>
          </a:p>
          <a:p>
            <a:r>
              <a:rPr lang="en-US" sz="1100" b="1" dirty="0">
                <a:solidFill>
                  <a:srgbClr val="008000"/>
                </a:solidFill>
                <a:latin typeface="Courier"/>
              </a:rPr>
              <a:t>-1000 208/236/243 -500 208/236/243</a:t>
            </a:r>
          </a:p>
          <a:p>
            <a:r>
              <a:rPr lang="en-US" sz="1100" b="1" dirty="0">
                <a:solidFill>
                  <a:srgbClr val="008000"/>
                </a:solidFill>
                <a:latin typeface="Courier"/>
              </a:rPr>
              <a:t> -500 255/255/255   0 255/255/255</a:t>
            </a:r>
          </a:p>
          <a:p>
            <a:r>
              <a:rPr lang="en-US" sz="1100" b="1" dirty="0">
                <a:solidFill>
                  <a:srgbClr val="008000"/>
                </a:solidFill>
                <a:latin typeface="Courier"/>
              </a:rPr>
              <a:t>   0 100/150/100   30 100/150/100</a:t>
            </a:r>
          </a:p>
          <a:p>
            <a:r>
              <a:rPr lang="en-US" sz="1100" b="1" dirty="0">
                <a:solidFill>
                  <a:srgbClr val="008000"/>
                </a:solidFill>
                <a:latin typeface="Courier"/>
              </a:rPr>
              <a:t>  30 125/175/125   60 125/175/125</a:t>
            </a:r>
          </a:p>
          <a:p>
            <a:r>
              <a:rPr lang="en-US" sz="1100" b="1" dirty="0">
                <a:solidFill>
                  <a:srgbClr val="008000"/>
                </a:solidFill>
                <a:latin typeface="Courier"/>
              </a:rPr>
              <a:t>  60 150/200/150 122 150/200/150</a:t>
            </a:r>
          </a:p>
          <a:p>
            <a:r>
              <a:rPr lang="en-US" sz="1100" b="1" dirty="0">
                <a:solidFill>
                  <a:srgbClr val="008000"/>
                </a:solidFill>
                <a:latin typeface="Courier"/>
              </a:rPr>
              <a:t> 122 175/225/175 183 175/225/175</a:t>
            </a:r>
          </a:p>
          <a:p>
            <a:r>
              <a:rPr lang="en-US" sz="1100" b="1" dirty="0">
                <a:solidFill>
                  <a:srgbClr val="008000"/>
                </a:solidFill>
                <a:latin typeface="Courier"/>
              </a:rPr>
              <a:t> 183 200/255/200 244 200/255/200</a:t>
            </a:r>
          </a:p>
          <a:p>
            <a:r>
              <a:rPr lang="en-US" sz="1100" b="1" dirty="0">
                <a:solidFill>
                  <a:srgbClr val="008000"/>
                </a:solidFill>
                <a:latin typeface="Courier"/>
              </a:rPr>
              <a:t> 244 212/255/212 305 212/255/212</a:t>
            </a:r>
          </a:p>
          <a:p>
            <a:r>
              <a:rPr lang="en-US" sz="1100" b="1" dirty="0">
                <a:solidFill>
                  <a:srgbClr val="008000"/>
                </a:solidFill>
                <a:latin typeface="Courier"/>
              </a:rPr>
              <a:t> 305 255/255/225 457 255/255/225</a:t>
            </a:r>
          </a:p>
          <a:p>
            <a:r>
              <a:rPr lang="en-US" sz="1100" b="1" dirty="0">
                <a:solidFill>
                  <a:srgbClr val="008000"/>
                </a:solidFill>
                <a:latin typeface="Courier"/>
              </a:rPr>
              <a:t> 457 255/225/175 610 255/225/175</a:t>
            </a:r>
          </a:p>
          <a:p>
            <a:r>
              <a:rPr lang="en-US" sz="1100" b="1" dirty="0">
                <a:solidFill>
                  <a:srgbClr val="008000"/>
                </a:solidFill>
                <a:latin typeface="Courier"/>
              </a:rPr>
              <a:t> 610 255/225/125 702 255/225/125</a:t>
            </a:r>
          </a:p>
          <a:p>
            <a:r>
              <a:rPr lang="en-US" sz="1100" b="1" dirty="0">
                <a:solidFill>
                  <a:srgbClr val="008000"/>
                </a:solidFill>
                <a:latin typeface="Courier"/>
              </a:rPr>
              <a:t> 702 255/175/75   914 255/175/75</a:t>
            </a:r>
          </a:p>
          <a:p>
            <a:r>
              <a:rPr lang="en-US" sz="1100" b="1" dirty="0">
                <a:solidFill>
                  <a:srgbClr val="008000"/>
                </a:solidFill>
                <a:latin typeface="Courier"/>
              </a:rPr>
              <a:t> 914 200/150/50 1219 200/150/50</a:t>
            </a:r>
          </a:p>
          <a:p>
            <a:r>
              <a:rPr lang="en-US" sz="1100" b="1" dirty="0">
                <a:solidFill>
                  <a:srgbClr val="008000"/>
                </a:solidFill>
                <a:latin typeface="Courier"/>
              </a:rPr>
              <a:t> 1219 175/125/50 1450 175/125/50</a:t>
            </a:r>
          </a:p>
          <a:p>
            <a:r>
              <a:rPr lang="en-US" sz="1100" b="1" dirty="0">
                <a:solidFill>
                  <a:srgbClr val="008000"/>
                </a:solidFill>
                <a:latin typeface="Courier"/>
              </a:rPr>
              <a:t> 1450 150/100/50 1700 150/100/50</a:t>
            </a:r>
          </a:p>
          <a:p>
            <a:r>
              <a:rPr lang="en-US" sz="1100" b="1" dirty="0">
                <a:solidFill>
                  <a:srgbClr val="008000"/>
                </a:solidFill>
                <a:latin typeface="Courier"/>
              </a:rPr>
              <a:t> 1700 150/125/100 1981 150/125/100</a:t>
            </a:r>
          </a:p>
          <a:p>
            <a:r>
              <a:rPr lang="en-US" sz="1100" b="1" dirty="0">
                <a:solidFill>
                  <a:srgbClr val="008000"/>
                </a:solidFill>
                <a:latin typeface="Courier"/>
              </a:rPr>
              <a:t> 1981 125/125/125 2134 125/125/125</a:t>
            </a:r>
          </a:p>
          <a:p>
            <a:r>
              <a:rPr lang="en-US" sz="1100" b="1" dirty="0">
                <a:solidFill>
                  <a:srgbClr val="008000"/>
                </a:solidFill>
                <a:latin typeface="Courier"/>
              </a:rPr>
              <a:t> 2134 150/150/150 2438 150/150/150</a:t>
            </a:r>
          </a:p>
          <a:p>
            <a:r>
              <a:rPr lang="en-US" sz="1100" b="1" dirty="0">
                <a:solidFill>
                  <a:srgbClr val="008000"/>
                </a:solidFill>
                <a:latin typeface="Courier"/>
              </a:rPr>
              <a:t> 2438 175/175/175 2743 175/175/175</a:t>
            </a:r>
          </a:p>
          <a:p>
            <a:r>
              <a:rPr lang="en-US" sz="1100" b="1" dirty="0">
                <a:solidFill>
                  <a:srgbClr val="008000"/>
                </a:solidFill>
                <a:latin typeface="Courier"/>
              </a:rPr>
              <a:t> 2743 200/200/200 3048 200/200/200</a:t>
            </a:r>
          </a:p>
          <a:p>
            <a:r>
              <a:rPr lang="en-US" sz="1100" b="1" dirty="0">
                <a:solidFill>
                  <a:srgbClr val="008000"/>
                </a:solidFill>
                <a:latin typeface="Courier"/>
              </a:rPr>
              <a:t> 3048 233/233/233 3250 233/233/233</a:t>
            </a:r>
          </a:p>
        </p:txBody>
      </p:sp>
      <p:sp>
        <p:nvSpPr>
          <p:cNvPr id="10" name="TextBox 9">
            <a:extLst>
              <a:ext uri="{FF2B5EF4-FFF2-40B4-BE49-F238E27FC236}">
                <a16:creationId xmlns:a16="http://schemas.microsoft.com/office/drawing/2014/main" id="{FF0CAEAF-4311-0846-8E30-5F8ABAA34E27}"/>
              </a:ext>
            </a:extLst>
          </p:cNvPr>
          <p:cNvSpPr txBox="1"/>
          <p:nvPr/>
        </p:nvSpPr>
        <p:spPr>
          <a:xfrm>
            <a:off x="3859671" y="128669"/>
            <a:ext cx="2634054" cy="1754326"/>
          </a:xfrm>
          <a:prstGeom prst="rect">
            <a:avLst/>
          </a:prstGeom>
          <a:noFill/>
        </p:spPr>
        <p:txBody>
          <a:bodyPr wrap="none" rtlCol="0">
            <a:spAutoFit/>
          </a:bodyPr>
          <a:lstStyle/>
          <a:p>
            <a:r>
              <a:rPr lang="en-US" i="1" dirty="0">
                <a:solidFill>
                  <a:srgbClr val="FF0000"/>
                </a:solidFill>
                <a:latin typeface="Helvetica" pitchFamily="2" charset="0"/>
              </a:rPr>
              <a:t>1. Put this text into a file</a:t>
            </a:r>
          </a:p>
          <a:p>
            <a:r>
              <a:rPr lang="en-US" i="1" dirty="0">
                <a:solidFill>
                  <a:srgbClr val="FF0000"/>
                </a:solidFill>
                <a:latin typeface="Helvetica" pitchFamily="2" charset="0"/>
              </a:rPr>
              <a:t>named “topo2.cpt”. This</a:t>
            </a:r>
          </a:p>
          <a:p>
            <a:r>
              <a:rPr lang="en-US" i="1" dirty="0">
                <a:solidFill>
                  <a:srgbClr val="FF0000"/>
                </a:solidFill>
                <a:latin typeface="Helvetica" pitchFamily="2" charset="0"/>
              </a:rPr>
              <a:t>is a color palette I</a:t>
            </a:r>
          </a:p>
          <a:p>
            <a:r>
              <a:rPr lang="en-US" i="1" dirty="0">
                <a:solidFill>
                  <a:srgbClr val="FF0000"/>
                </a:solidFill>
                <a:latin typeface="Helvetica" pitchFamily="2" charset="0"/>
              </a:rPr>
              <a:t>borrowed from Dr.</a:t>
            </a:r>
          </a:p>
          <a:p>
            <a:r>
              <a:rPr lang="en-US" i="1" dirty="0">
                <a:solidFill>
                  <a:srgbClr val="FF0000"/>
                </a:solidFill>
                <a:latin typeface="Helvetica" pitchFamily="2" charset="0"/>
              </a:rPr>
              <a:t>Charles Ammon at</a:t>
            </a:r>
          </a:p>
          <a:p>
            <a:r>
              <a:rPr lang="en-US" i="1" dirty="0">
                <a:solidFill>
                  <a:srgbClr val="FF0000"/>
                </a:solidFill>
                <a:latin typeface="Helvetica" pitchFamily="2" charset="0"/>
              </a:rPr>
              <a:t>Penn State.</a:t>
            </a:r>
          </a:p>
        </p:txBody>
      </p:sp>
      <p:cxnSp>
        <p:nvCxnSpPr>
          <p:cNvPr id="11" name="Straight Arrow Connector 10">
            <a:extLst>
              <a:ext uri="{FF2B5EF4-FFF2-40B4-BE49-F238E27FC236}">
                <a16:creationId xmlns:a16="http://schemas.microsoft.com/office/drawing/2014/main" id="{FD02ECF4-EB7E-5E4D-83FF-EB96EAB08526}"/>
              </a:ext>
            </a:extLst>
          </p:cNvPr>
          <p:cNvCxnSpPr>
            <a:cxnSpLocks/>
          </p:cNvCxnSpPr>
          <p:nvPr/>
        </p:nvCxnSpPr>
        <p:spPr>
          <a:xfrm>
            <a:off x="6493725" y="388620"/>
            <a:ext cx="669216" cy="26583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2CD8B7C4-AABB-0347-A4C4-FBB8B569D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7" y="128669"/>
            <a:ext cx="3786364" cy="2416888"/>
          </a:xfrm>
          <a:prstGeom prst="rect">
            <a:avLst/>
          </a:prstGeom>
        </p:spPr>
      </p:pic>
      <p:sp>
        <p:nvSpPr>
          <p:cNvPr id="18" name="TextBox 17">
            <a:extLst>
              <a:ext uri="{FF2B5EF4-FFF2-40B4-BE49-F238E27FC236}">
                <a16:creationId xmlns:a16="http://schemas.microsoft.com/office/drawing/2014/main" id="{76A93065-62F0-DF4A-BA7E-2C30FC21BCEA}"/>
              </a:ext>
            </a:extLst>
          </p:cNvPr>
          <p:cNvSpPr txBox="1"/>
          <p:nvPr/>
        </p:nvSpPr>
        <p:spPr>
          <a:xfrm>
            <a:off x="3697957" y="4642425"/>
            <a:ext cx="2287806" cy="923330"/>
          </a:xfrm>
          <a:prstGeom prst="rect">
            <a:avLst/>
          </a:prstGeom>
          <a:noFill/>
        </p:spPr>
        <p:txBody>
          <a:bodyPr wrap="none" rtlCol="0">
            <a:spAutoFit/>
          </a:bodyPr>
          <a:lstStyle/>
          <a:p>
            <a:r>
              <a:rPr lang="en-US" i="1" dirty="0">
                <a:solidFill>
                  <a:srgbClr val="FF0000"/>
                </a:solidFill>
                <a:latin typeface="Helvetica" pitchFamily="2" charset="0"/>
              </a:rPr>
              <a:t>3. Use the new color</a:t>
            </a:r>
          </a:p>
          <a:p>
            <a:r>
              <a:rPr lang="en-US" i="1" dirty="0">
                <a:solidFill>
                  <a:srgbClr val="FF0000"/>
                </a:solidFill>
                <a:latin typeface="Helvetica" pitchFamily="2" charset="0"/>
              </a:rPr>
              <a:t>palette for the</a:t>
            </a:r>
          </a:p>
          <a:p>
            <a:r>
              <a:rPr lang="en-US" i="1" dirty="0">
                <a:solidFill>
                  <a:srgbClr val="FF0000"/>
                </a:solidFill>
                <a:latin typeface="Helvetica" pitchFamily="2" charset="0"/>
              </a:rPr>
              <a:t>topography</a:t>
            </a:r>
          </a:p>
        </p:txBody>
      </p:sp>
      <p:cxnSp>
        <p:nvCxnSpPr>
          <p:cNvPr id="19" name="Straight Arrow Connector 18">
            <a:extLst>
              <a:ext uri="{FF2B5EF4-FFF2-40B4-BE49-F238E27FC236}">
                <a16:creationId xmlns:a16="http://schemas.microsoft.com/office/drawing/2014/main" id="{9C9378DF-5D57-6948-8110-D41FA60ACDB8}"/>
              </a:ext>
            </a:extLst>
          </p:cNvPr>
          <p:cNvCxnSpPr>
            <a:cxnSpLocks/>
          </p:cNvCxnSpPr>
          <p:nvPr/>
        </p:nvCxnSpPr>
        <p:spPr>
          <a:xfrm>
            <a:off x="5292090" y="5104090"/>
            <a:ext cx="367848" cy="52876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7F25B1F-43D8-4F48-856D-083216A95C87}"/>
              </a:ext>
            </a:extLst>
          </p:cNvPr>
          <p:cNvSpPr txBox="1"/>
          <p:nvPr/>
        </p:nvSpPr>
        <p:spPr>
          <a:xfrm>
            <a:off x="369570" y="3593991"/>
            <a:ext cx="5299710" cy="923330"/>
          </a:xfrm>
          <a:prstGeom prst="rect">
            <a:avLst/>
          </a:prstGeom>
          <a:noFill/>
        </p:spPr>
        <p:txBody>
          <a:bodyPr wrap="square" rtlCol="0">
            <a:spAutoFit/>
          </a:bodyPr>
          <a:lstStyle/>
          <a:p>
            <a:r>
              <a:rPr lang="en-US" i="1" dirty="0">
                <a:solidFill>
                  <a:srgbClr val="FF0000"/>
                </a:solidFill>
                <a:latin typeface="Helvetica" pitchFamily="2" charset="0"/>
              </a:rPr>
              <a:t>2. Make a script with the </a:t>
            </a:r>
            <a:r>
              <a:rPr lang="en-US" i="1" dirty="0" err="1">
                <a:solidFill>
                  <a:srgbClr val="FF0000"/>
                </a:solidFill>
                <a:latin typeface="Helvetica" pitchFamily="2" charset="0"/>
              </a:rPr>
              <a:t>grdimage</a:t>
            </a:r>
            <a:r>
              <a:rPr lang="en-US" i="1" dirty="0">
                <a:solidFill>
                  <a:srgbClr val="FF0000"/>
                </a:solidFill>
                <a:latin typeface="Helvetica" pitchFamily="2" charset="0"/>
              </a:rPr>
              <a:t> command and add a coastline and </a:t>
            </a:r>
            <a:r>
              <a:rPr lang="en-US" i="1" dirty="0" err="1">
                <a:solidFill>
                  <a:srgbClr val="FF0000"/>
                </a:solidFill>
                <a:latin typeface="Helvetica" pitchFamily="2" charset="0"/>
              </a:rPr>
              <a:t>basemap</a:t>
            </a:r>
            <a:r>
              <a:rPr lang="en-US" i="1" dirty="0">
                <a:solidFill>
                  <a:srgbClr val="FF0000"/>
                </a:solidFill>
                <a:latin typeface="Helvetica" pitchFamily="2" charset="0"/>
              </a:rPr>
              <a:t> (using </a:t>
            </a:r>
            <a:r>
              <a:rPr lang="en-US" i="1" dirty="0" err="1">
                <a:solidFill>
                  <a:srgbClr val="FF0000"/>
                </a:solidFill>
                <a:latin typeface="Helvetica" pitchFamily="2" charset="0"/>
              </a:rPr>
              <a:t>pscoast</a:t>
            </a:r>
            <a:r>
              <a:rPr lang="en-US" i="1" dirty="0">
                <a:solidFill>
                  <a:srgbClr val="FF0000"/>
                </a:solidFill>
                <a:latin typeface="Helvetica" pitchFamily="2" charset="0"/>
              </a:rPr>
              <a:t> and </a:t>
            </a:r>
            <a:r>
              <a:rPr lang="en-US" i="1" dirty="0" err="1">
                <a:solidFill>
                  <a:srgbClr val="FF0000"/>
                </a:solidFill>
                <a:latin typeface="Helvetica" pitchFamily="2" charset="0"/>
              </a:rPr>
              <a:t>psbasemap</a:t>
            </a:r>
            <a:r>
              <a:rPr lang="en-US" i="1" dirty="0">
                <a:solidFill>
                  <a:srgbClr val="FF0000"/>
                </a:solidFill>
                <a:latin typeface="Helvetica" pitchFamily="2" charset="0"/>
              </a:rPr>
              <a:t> from the previous tutorial).</a:t>
            </a:r>
          </a:p>
        </p:txBody>
      </p:sp>
    </p:spTree>
    <p:extLst>
      <p:ext uri="{BB962C8B-B14F-4D97-AF65-F5344CB8AC3E}">
        <p14:creationId xmlns:p14="http://schemas.microsoft.com/office/powerpoint/2010/main" val="1630226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3DA233-2FAE-A047-950F-BEFCDCBA6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40612"/>
            <a:ext cx="7749540" cy="4946637"/>
          </a:xfrm>
          <a:prstGeom prst="rect">
            <a:avLst/>
          </a:prstGeom>
        </p:spPr>
      </p:pic>
      <p:sp>
        <p:nvSpPr>
          <p:cNvPr id="10" name="TextBox 9">
            <a:extLst>
              <a:ext uri="{FF2B5EF4-FFF2-40B4-BE49-F238E27FC236}">
                <a16:creationId xmlns:a16="http://schemas.microsoft.com/office/drawing/2014/main" id="{D2BA0C33-2A05-8B47-9344-01BBCAA7921F}"/>
              </a:ext>
            </a:extLst>
          </p:cNvPr>
          <p:cNvSpPr txBox="1"/>
          <p:nvPr/>
        </p:nvSpPr>
        <p:spPr>
          <a:xfrm>
            <a:off x="2148840" y="5600700"/>
            <a:ext cx="5086350" cy="830997"/>
          </a:xfrm>
          <a:prstGeom prst="rect">
            <a:avLst/>
          </a:prstGeom>
          <a:noFill/>
        </p:spPr>
        <p:txBody>
          <a:bodyPr wrap="square" rtlCol="0">
            <a:spAutoFit/>
          </a:bodyPr>
          <a:lstStyle/>
          <a:p>
            <a:r>
              <a:rPr lang="en-US" sz="2400" dirty="0">
                <a:latin typeface="Helvetica" pitchFamily="2" charset="0"/>
              </a:rPr>
              <a:t>Excellent! You can now make a nice</a:t>
            </a:r>
          </a:p>
          <a:p>
            <a:r>
              <a:rPr lang="en-US" sz="2400" dirty="0">
                <a:latin typeface="Helvetica" pitchFamily="2" charset="0"/>
              </a:rPr>
              <a:t>topography/bathymetry map.</a:t>
            </a:r>
          </a:p>
        </p:txBody>
      </p:sp>
    </p:spTree>
    <p:extLst>
      <p:ext uri="{BB962C8B-B14F-4D97-AF65-F5344CB8AC3E}">
        <p14:creationId xmlns:p14="http://schemas.microsoft.com/office/powerpoint/2010/main" val="5555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9A89F-CFFE-204F-94AA-935C56393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 y="708660"/>
            <a:ext cx="5590143" cy="5600700"/>
          </a:xfrm>
          <a:prstGeom prst="rect">
            <a:avLst/>
          </a:prstGeom>
        </p:spPr>
      </p:pic>
      <p:sp>
        <p:nvSpPr>
          <p:cNvPr id="4" name="TextBox 3">
            <a:extLst>
              <a:ext uri="{FF2B5EF4-FFF2-40B4-BE49-F238E27FC236}">
                <a16:creationId xmlns:a16="http://schemas.microsoft.com/office/drawing/2014/main" id="{5FE1B924-6747-ED42-AB31-AAA9CFDC5E84}"/>
              </a:ext>
            </a:extLst>
          </p:cNvPr>
          <p:cNvSpPr txBox="1"/>
          <p:nvPr/>
        </p:nvSpPr>
        <p:spPr>
          <a:xfrm>
            <a:off x="5761593" y="1451610"/>
            <a:ext cx="3176667" cy="3046988"/>
          </a:xfrm>
          <a:prstGeom prst="rect">
            <a:avLst/>
          </a:prstGeom>
          <a:noFill/>
        </p:spPr>
        <p:txBody>
          <a:bodyPr wrap="square" rtlCol="0">
            <a:spAutoFit/>
          </a:bodyPr>
          <a:lstStyle/>
          <a:p>
            <a:r>
              <a:rPr lang="en-US" sz="2400" dirty="0">
                <a:latin typeface="Helvetica" pitchFamily="2" charset="0"/>
              </a:rPr>
              <a:t>Next we will practice using </a:t>
            </a:r>
            <a:r>
              <a:rPr lang="en-US" sz="2400" b="1" dirty="0" err="1">
                <a:solidFill>
                  <a:srgbClr val="008000"/>
                </a:solidFill>
                <a:latin typeface="Courier"/>
              </a:rPr>
              <a:t>grdimage</a:t>
            </a:r>
            <a:r>
              <a:rPr lang="en-US" sz="2400" dirty="0">
                <a:latin typeface="Helvetica" pitchFamily="2" charset="0"/>
              </a:rPr>
              <a:t> on a different dataset (ocean floor age), while we also learn to use the commands </a:t>
            </a:r>
            <a:r>
              <a:rPr lang="en-US" sz="2400" b="1" dirty="0" err="1">
                <a:solidFill>
                  <a:srgbClr val="008000"/>
                </a:solidFill>
                <a:latin typeface="Courier"/>
              </a:rPr>
              <a:t>makecpt</a:t>
            </a:r>
            <a:r>
              <a:rPr lang="en-US" sz="2400" dirty="0">
                <a:latin typeface="Helvetica" pitchFamily="2" charset="0"/>
              </a:rPr>
              <a:t> and </a:t>
            </a:r>
            <a:r>
              <a:rPr lang="en-US" sz="2400" b="1" dirty="0" err="1">
                <a:solidFill>
                  <a:srgbClr val="008000"/>
                </a:solidFill>
                <a:latin typeface="Courier"/>
              </a:rPr>
              <a:t>psscale</a:t>
            </a:r>
            <a:r>
              <a:rPr lang="en-US" sz="2400" dirty="0">
                <a:latin typeface="Helvetica" pitchFamily="2" charset="0"/>
              </a:rPr>
              <a:t>.</a:t>
            </a:r>
          </a:p>
        </p:txBody>
      </p:sp>
    </p:spTree>
    <p:extLst>
      <p:ext uri="{BB962C8B-B14F-4D97-AF65-F5344CB8AC3E}">
        <p14:creationId xmlns:p14="http://schemas.microsoft.com/office/powerpoint/2010/main" val="363284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makecpt</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829552" cy="643000"/>
          </a:xfrm>
        </p:spPr>
        <p:txBody>
          <a:bodyPr/>
          <a:lstStyle/>
          <a:p>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grdimage</a:t>
            </a:r>
            <a:r>
              <a:rPr lang="en-US" sz="1600" b="1" dirty="0">
                <a:solidFill>
                  <a:srgbClr val="008000"/>
                </a:solidFill>
                <a:latin typeface="Courier"/>
                <a:cs typeface="Courier"/>
              </a:rPr>
              <a:t> </a:t>
            </a:r>
            <a:r>
              <a:rPr lang="en-US" sz="1600" b="1" dirty="0" err="1">
                <a:solidFill>
                  <a:srgbClr val="008000"/>
                </a:solidFill>
                <a:latin typeface="Courier"/>
                <a:cs typeface="Courier"/>
              </a:rPr>
              <a:t>ocean_age.nc</a:t>
            </a:r>
            <a:r>
              <a:rPr lang="en-US" sz="1600" b="1" dirty="0">
                <a:solidFill>
                  <a:srgbClr val="008000"/>
                </a:solidFill>
                <a:latin typeface="Courier"/>
                <a:cs typeface="Courier"/>
              </a:rPr>
              <a:t> -JM6i -R-40/10/-40/0 &gt; age_1.ps</a:t>
            </a:r>
            <a:endParaRPr lang="fi-FI" sz="1600" b="1" dirty="0">
              <a:solidFill>
                <a:srgbClr val="008000"/>
              </a:solidFill>
              <a:latin typeface="Courier"/>
              <a:cs typeface="Courier"/>
            </a:endParaRPr>
          </a:p>
          <a:p>
            <a:endParaRPr lang="en-US" dirty="0">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rPr>
              <a:t>First, plot the ocean floor age dataset for the South Atlantic Ocean using the default colors. You can find the data clipped to the region shown in the map at </a:t>
            </a:r>
            <a:r>
              <a:rPr lang="en-US" sz="1600" dirty="0">
                <a:latin typeface="Helvetica"/>
                <a:hlinkClick r:id="rId2"/>
              </a:rPr>
              <a:t>this link</a:t>
            </a:r>
            <a:r>
              <a:rPr lang="en-US" sz="1600" dirty="0">
                <a:latin typeface="Helvetica"/>
              </a:rPr>
              <a:t>, or the full data from the source (NOAA again): </a:t>
            </a:r>
            <a:r>
              <a:rPr lang="en-US" sz="1600" dirty="0">
                <a:latin typeface="Helvetica"/>
                <a:hlinkClick r:id="rId3"/>
              </a:rPr>
              <a:t>https://www.ngdc.noaa.gov/mgg/ocean_age/data/2008/grids/age</a:t>
            </a:r>
            <a:endParaRPr lang="en-US" sz="1600" dirty="0">
              <a:latin typeface="Helvetica"/>
            </a:endParaRPr>
          </a:p>
          <a:p>
            <a:endParaRPr lang="en-US" sz="1600" dirty="0">
              <a:latin typeface="Helvetica"/>
            </a:endParaRPr>
          </a:p>
          <a:p>
            <a:r>
              <a:rPr lang="en-US" sz="1600" dirty="0">
                <a:latin typeface="Helvetica"/>
              </a:rPr>
              <a:t>As you might expect, this is not a useful figure because if we do not already know, the figure does not tell us anything about what is on it!</a:t>
            </a:r>
          </a:p>
        </p:txBody>
      </p:sp>
      <p:sp>
        <p:nvSpPr>
          <p:cNvPr id="7" name="TextBox 6">
            <a:extLst>
              <a:ext uri="{FF2B5EF4-FFF2-40B4-BE49-F238E27FC236}">
                <a16:creationId xmlns:a16="http://schemas.microsoft.com/office/drawing/2014/main" id="{39B9FEC5-5961-2A4E-8ACC-054B72015E11}"/>
              </a:ext>
            </a:extLst>
          </p:cNvPr>
          <p:cNvSpPr txBox="1"/>
          <p:nvPr/>
        </p:nvSpPr>
        <p:spPr>
          <a:xfrm>
            <a:off x="5332" y="6396335"/>
            <a:ext cx="8557599" cy="461665"/>
          </a:xfrm>
          <a:prstGeom prst="rect">
            <a:avLst/>
          </a:prstGeom>
          <a:noFill/>
        </p:spPr>
        <p:txBody>
          <a:bodyPr wrap="none" rtlCol="0">
            <a:spAutoFit/>
          </a:bodyPr>
          <a:lstStyle/>
          <a:p>
            <a:r>
              <a:rPr lang="en-US" sz="1200" i="1" dirty="0">
                <a:latin typeface="Helvetica" pitchFamily="2" charset="0"/>
              </a:rPr>
              <a:t>Muller, R. D., M. </a:t>
            </a:r>
            <a:r>
              <a:rPr lang="en-US" sz="1200" i="1" dirty="0" err="1">
                <a:latin typeface="Helvetica" pitchFamily="2" charset="0"/>
              </a:rPr>
              <a:t>Sdrolias</a:t>
            </a:r>
            <a:r>
              <a:rPr lang="en-US" sz="1200" i="1" dirty="0">
                <a:latin typeface="Helvetica" pitchFamily="2" charset="0"/>
              </a:rPr>
              <a:t>, C. </a:t>
            </a:r>
            <a:r>
              <a:rPr lang="en-US" sz="1200" i="1" dirty="0" err="1">
                <a:latin typeface="Helvetica" pitchFamily="2" charset="0"/>
              </a:rPr>
              <a:t>Gaina</a:t>
            </a:r>
            <a:r>
              <a:rPr lang="en-US" sz="1200" i="1" dirty="0">
                <a:latin typeface="Helvetica" pitchFamily="2" charset="0"/>
              </a:rPr>
              <a:t>, and W. R. </a:t>
            </a:r>
            <a:r>
              <a:rPr lang="en-US" sz="1200" i="1" dirty="0" err="1">
                <a:latin typeface="Helvetica" pitchFamily="2" charset="0"/>
              </a:rPr>
              <a:t>Roest</a:t>
            </a:r>
            <a:r>
              <a:rPr lang="en-US" sz="1200" i="1" dirty="0">
                <a:latin typeface="Helvetica" pitchFamily="2" charset="0"/>
              </a:rPr>
              <a:t> (2008), Age, spreading rates, and spreading asymmetry of the world’s</a:t>
            </a:r>
          </a:p>
          <a:p>
            <a:r>
              <a:rPr lang="en-US" sz="1200" i="1" dirty="0">
                <a:latin typeface="Helvetica" pitchFamily="2" charset="0"/>
              </a:rPr>
              <a:t>ocean crust, Geochem. </a:t>
            </a:r>
            <a:r>
              <a:rPr lang="en-US" sz="1200" i="1" dirty="0" err="1">
                <a:latin typeface="Helvetica" pitchFamily="2" charset="0"/>
              </a:rPr>
              <a:t>Geophys</a:t>
            </a:r>
            <a:r>
              <a:rPr lang="en-US" sz="1200" i="1" dirty="0">
                <a:latin typeface="Helvetica" pitchFamily="2" charset="0"/>
              </a:rPr>
              <a:t>. </a:t>
            </a:r>
            <a:r>
              <a:rPr lang="en-US" sz="1200" i="1" dirty="0" err="1">
                <a:latin typeface="Helvetica" pitchFamily="2" charset="0"/>
              </a:rPr>
              <a:t>Geosyst</a:t>
            </a:r>
            <a:r>
              <a:rPr lang="en-US" sz="1200" i="1" dirty="0">
                <a:latin typeface="Helvetica" pitchFamily="2" charset="0"/>
              </a:rPr>
              <a:t>., 9, Q04006</a:t>
            </a:r>
          </a:p>
        </p:txBody>
      </p:sp>
      <p:pic>
        <p:nvPicPr>
          <p:cNvPr id="3" name="Picture 2">
            <a:extLst>
              <a:ext uri="{FF2B5EF4-FFF2-40B4-BE49-F238E27FC236}">
                <a16:creationId xmlns:a16="http://schemas.microsoft.com/office/drawing/2014/main" id="{6E4CC1D1-4F5C-7542-91CB-CA0A114974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648" y="2355801"/>
            <a:ext cx="3768081" cy="3274044"/>
          </a:xfrm>
          <a:prstGeom prst="rect">
            <a:avLst/>
          </a:prstGeom>
        </p:spPr>
      </p:pic>
      <p:sp>
        <p:nvSpPr>
          <p:cNvPr id="9" name="TextBox 8">
            <a:extLst>
              <a:ext uri="{FF2B5EF4-FFF2-40B4-BE49-F238E27FC236}">
                <a16:creationId xmlns:a16="http://schemas.microsoft.com/office/drawing/2014/main" id="{0FD65D81-C3D2-634E-A565-14159FDFEC72}"/>
              </a:ext>
            </a:extLst>
          </p:cNvPr>
          <p:cNvSpPr txBox="1"/>
          <p:nvPr/>
        </p:nvSpPr>
        <p:spPr>
          <a:xfrm>
            <a:off x="5220678" y="532591"/>
            <a:ext cx="3865161" cy="646331"/>
          </a:xfrm>
          <a:prstGeom prst="rect">
            <a:avLst/>
          </a:prstGeom>
          <a:noFill/>
        </p:spPr>
        <p:txBody>
          <a:bodyPr wrap="none" rtlCol="0">
            <a:spAutoFit/>
          </a:bodyPr>
          <a:lstStyle/>
          <a:p>
            <a:r>
              <a:rPr lang="en-US" i="1" dirty="0">
                <a:solidFill>
                  <a:srgbClr val="FF0000"/>
                </a:solidFill>
                <a:latin typeface="Helvetica" pitchFamily="2" charset="0"/>
              </a:rPr>
              <a:t>This </a:t>
            </a:r>
            <a:r>
              <a:rPr lang="en-US" i="1" dirty="0" err="1">
                <a:solidFill>
                  <a:srgbClr val="FF0000"/>
                </a:solidFill>
                <a:latin typeface="Helvetica" pitchFamily="2" charset="0"/>
              </a:rPr>
              <a:t>NetCDF</a:t>
            </a:r>
            <a:r>
              <a:rPr lang="en-US" i="1" dirty="0">
                <a:solidFill>
                  <a:srgbClr val="FF0000"/>
                </a:solidFill>
                <a:latin typeface="Helvetica" pitchFamily="2" charset="0"/>
              </a:rPr>
              <a:t> file ends in .</a:t>
            </a:r>
            <a:r>
              <a:rPr lang="en-US" i="1" dirty="0" err="1">
                <a:solidFill>
                  <a:srgbClr val="FF0000"/>
                </a:solidFill>
                <a:latin typeface="Helvetica" pitchFamily="2" charset="0"/>
              </a:rPr>
              <a:t>nc</a:t>
            </a:r>
            <a:r>
              <a:rPr lang="en-US" i="1" dirty="0">
                <a:solidFill>
                  <a:srgbClr val="FF0000"/>
                </a:solidFill>
                <a:latin typeface="Helvetica" pitchFamily="2" charset="0"/>
              </a:rPr>
              <a:t> instead</a:t>
            </a:r>
          </a:p>
          <a:p>
            <a:r>
              <a:rPr lang="en-US" i="1" dirty="0">
                <a:solidFill>
                  <a:srgbClr val="FF0000"/>
                </a:solidFill>
                <a:latin typeface="Helvetica" pitchFamily="2" charset="0"/>
              </a:rPr>
              <a:t>of .</a:t>
            </a:r>
            <a:r>
              <a:rPr lang="en-US" i="1" dirty="0" err="1">
                <a:solidFill>
                  <a:srgbClr val="FF0000"/>
                </a:solidFill>
                <a:latin typeface="Helvetica" pitchFamily="2" charset="0"/>
              </a:rPr>
              <a:t>grd</a:t>
            </a:r>
            <a:r>
              <a:rPr lang="en-US" i="1" dirty="0">
                <a:solidFill>
                  <a:srgbClr val="FF0000"/>
                </a:solidFill>
                <a:latin typeface="Helvetica" pitchFamily="2" charset="0"/>
              </a:rPr>
              <a:t> like the topography dataset</a:t>
            </a:r>
          </a:p>
        </p:txBody>
      </p:sp>
      <p:cxnSp>
        <p:nvCxnSpPr>
          <p:cNvPr id="11" name="Straight Arrow Connector 10">
            <a:extLst>
              <a:ext uri="{FF2B5EF4-FFF2-40B4-BE49-F238E27FC236}">
                <a16:creationId xmlns:a16="http://schemas.microsoft.com/office/drawing/2014/main" id="{09B45B8A-DB28-BE4F-8D6B-506397FB1DCF}"/>
              </a:ext>
            </a:extLst>
          </p:cNvPr>
          <p:cNvCxnSpPr>
            <a:cxnSpLocks/>
          </p:cNvCxnSpPr>
          <p:nvPr/>
        </p:nvCxnSpPr>
        <p:spPr>
          <a:xfrm flipH="1">
            <a:off x="3579678" y="1051856"/>
            <a:ext cx="1641000" cy="42707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7742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F137592-6E70-B64C-BBDC-5EF9A9CAF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647" y="2355801"/>
            <a:ext cx="3768081" cy="3274044"/>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makecpt</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8469632" cy="643000"/>
          </a:xfrm>
        </p:spPr>
        <p:txBody>
          <a:bodyPr>
            <a:noAutofit/>
          </a:bodyPr>
          <a:lstStyle/>
          <a:p>
            <a:pPr>
              <a:spcBef>
                <a:spcPts val="0"/>
              </a:spcBef>
            </a:pPr>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makecpt</a:t>
            </a:r>
            <a:r>
              <a:rPr lang="en-US" sz="1600" b="1" dirty="0">
                <a:solidFill>
                  <a:srgbClr val="008000"/>
                </a:solidFill>
                <a:latin typeface="Courier"/>
                <a:cs typeface="Courier"/>
              </a:rPr>
              <a:t> -T0/120/10 &gt; </a:t>
            </a:r>
            <a:r>
              <a:rPr lang="en-US" sz="1600" b="1" dirty="0" err="1">
                <a:solidFill>
                  <a:srgbClr val="008000"/>
                </a:solidFill>
                <a:latin typeface="Courier"/>
                <a:cs typeface="Courier"/>
              </a:rPr>
              <a:t>age.cpt</a:t>
            </a:r>
            <a:endParaRPr lang="en-US" sz="1600" b="1" dirty="0">
              <a:solidFill>
                <a:srgbClr val="008000"/>
              </a:solidFill>
              <a:latin typeface="Courier"/>
              <a:cs typeface="Courier"/>
            </a:endParaRPr>
          </a:p>
          <a:p>
            <a:pPr>
              <a:spcBef>
                <a:spcPts val="0"/>
              </a:spcBef>
            </a:pPr>
            <a:r>
              <a:rPr lang="en-US" b="1" dirty="0" err="1">
                <a:solidFill>
                  <a:srgbClr val="008000"/>
                </a:solidFill>
                <a:latin typeface="Courier"/>
                <a:cs typeface="Courier"/>
              </a:rPr>
              <a:t>gmt</a:t>
            </a:r>
            <a:r>
              <a:rPr lang="en-US" b="1" dirty="0">
                <a:solidFill>
                  <a:srgbClr val="008000"/>
                </a:solidFill>
                <a:latin typeface="Courier"/>
                <a:cs typeface="Courier"/>
              </a:rPr>
              <a:t> </a:t>
            </a:r>
            <a:r>
              <a:rPr lang="en-US" b="1" dirty="0" err="1">
                <a:solidFill>
                  <a:srgbClr val="008000"/>
                </a:solidFill>
                <a:latin typeface="Courier"/>
                <a:cs typeface="Courier"/>
              </a:rPr>
              <a:t>grdimage</a:t>
            </a:r>
            <a:r>
              <a:rPr lang="en-US" b="1" dirty="0">
                <a:solidFill>
                  <a:srgbClr val="008000"/>
                </a:solidFill>
                <a:latin typeface="Courier"/>
                <a:cs typeface="Courier"/>
              </a:rPr>
              <a:t> </a:t>
            </a:r>
            <a:r>
              <a:rPr lang="en-US" b="1" dirty="0" err="1">
                <a:solidFill>
                  <a:srgbClr val="008000"/>
                </a:solidFill>
                <a:latin typeface="Courier"/>
                <a:cs typeface="Courier"/>
              </a:rPr>
              <a:t>ocean_age.nc</a:t>
            </a:r>
            <a:r>
              <a:rPr lang="en-US" b="1" dirty="0">
                <a:solidFill>
                  <a:srgbClr val="008000"/>
                </a:solidFill>
                <a:latin typeface="Courier"/>
                <a:cs typeface="Courier"/>
              </a:rPr>
              <a:t> -JM6i -R-40/10/-40/0 -</a:t>
            </a:r>
            <a:r>
              <a:rPr lang="en-US" b="1" dirty="0" err="1">
                <a:solidFill>
                  <a:srgbClr val="008000"/>
                </a:solidFill>
                <a:latin typeface="Courier"/>
                <a:cs typeface="Courier"/>
              </a:rPr>
              <a:t>Cage.cpt</a:t>
            </a:r>
            <a:r>
              <a:rPr lang="en-US" b="1" dirty="0">
                <a:solidFill>
                  <a:srgbClr val="008000"/>
                </a:solidFill>
                <a:latin typeface="Courier"/>
                <a:cs typeface="Courier"/>
              </a:rPr>
              <a:t> &gt; age_2.ps</a:t>
            </a:r>
            <a:endParaRPr lang="fi-FI" b="1" dirty="0">
              <a:solidFill>
                <a:srgbClr val="008000"/>
              </a:solidFill>
              <a:latin typeface="Courier"/>
              <a:cs typeface="Courier"/>
            </a:endParaRPr>
          </a:p>
          <a:p>
            <a:pPr>
              <a:spcBef>
                <a:spcPts val="0"/>
              </a:spcBef>
            </a:pPr>
            <a:endParaRPr lang="fi-FI" sz="1600" b="1" dirty="0">
              <a:solidFill>
                <a:srgbClr val="008000"/>
              </a:solidFill>
              <a:latin typeface="Courier"/>
              <a:cs typeface="Courier"/>
            </a:endParaRPr>
          </a:p>
          <a:p>
            <a:pPr>
              <a:spcBef>
                <a:spcPts val="0"/>
              </a:spcBef>
            </a:pPr>
            <a:endParaRPr lang="en-US" dirty="0">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makecpt</a:t>
            </a:r>
            <a:endParaRPr lang="en-US" sz="1600" b="1" dirty="0">
              <a:solidFill>
                <a:srgbClr val="008000"/>
              </a:solidFill>
              <a:latin typeface="Courier"/>
            </a:endParaRPr>
          </a:p>
          <a:p>
            <a:r>
              <a:rPr lang="en-US" sz="1600" dirty="0">
                <a:latin typeface="Helvetica"/>
              </a:rPr>
              <a:t>If we want more control over our color schemes but do not want to create a palette from scratch, we can use </a:t>
            </a:r>
            <a:r>
              <a:rPr lang="en-US" sz="1600" b="1" dirty="0" err="1">
                <a:solidFill>
                  <a:srgbClr val="008000"/>
                </a:solidFill>
                <a:latin typeface="Courier"/>
              </a:rPr>
              <a:t>makecpt</a:t>
            </a:r>
            <a:r>
              <a:rPr lang="en-US" sz="1600" dirty="0">
                <a:latin typeface="Helvetica"/>
              </a:rPr>
              <a:t>. It takes an existing color palette (either a GMT built-in or a file) and stretches it to fit a new range.</a:t>
            </a:r>
          </a:p>
          <a:p>
            <a:endParaRPr lang="en-US" sz="1600" dirty="0">
              <a:latin typeface="Helvetica"/>
            </a:endParaRPr>
          </a:p>
          <a:p>
            <a:r>
              <a:rPr lang="en-US" sz="1600" b="1" dirty="0">
                <a:solidFill>
                  <a:srgbClr val="008000"/>
                </a:solidFill>
                <a:latin typeface="Courier"/>
                <a:cs typeface="Courier"/>
              </a:rPr>
              <a:t>-T0/120/10</a:t>
            </a:r>
          </a:p>
          <a:p>
            <a:r>
              <a:rPr lang="en-US" sz="1600" dirty="0">
                <a:latin typeface="Helvetica"/>
              </a:rPr>
              <a:t>The range and increment of the new, output color palette is defined by the </a:t>
            </a:r>
            <a:r>
              <a:rPr lang="en-US" sz="1600" b="1" dirty="0">
                <a:solidFill>
                  <a:srgbClr val="008000"/>
                </a:solidFill>
                <a:latin typeface="Courier"/>
              </a:rPr>
              <a:t>-T</a:t>
            </a:r>
            <a:r>
              <a:rPr lang="en-US" sz="1600" dirty="0">
                <a:latin typeface="Helvetica"/>
              </a:rPr>
              <a:t> option. It is followed by the minimum value, maximum value, and increment.</a:t>
            </a:r>
          </a:p>
          <a:p>
            <a:r>
              <a:rPr lang="en-US" sz="1600" dirty="0">
                <a:latin typeface="Helvetica"/>
              </a:rPr>
              <a:t>This age of the ocean in the South Atlantic spans 0 to ~120 million years, so this is an appropriate range for the color palette.</a:t>
            </a:r>
          </a:p>
        </p:txBody>
      </p:sp>
      <p:sp>
        <p:nvSpPr>
          <p:cNvPr id="12" name="TextBox 11">
            <a:extLst>
              <a:ext uri="{FF2B5EF4-FFF2-40B4-BE49-F238E27FC236}">
                <a16:creationId xmlns:a16="http://schemas.microsoft.com/office/drawing/2014/main" id="{150BA693-F8D7-E349-9EF2-A0CF122223F3}"/>
              </a:ext>
            </a:extLst>
          </p:cNvPr>
          <p:cNvSpPr txBox="1"/>
          <p:nvPr/>
        </p:nvSpPr>
        <p:spPr>
          <a:xfrm>
            <a:off x="6571513" y="63151"/>
            <a:ext cx="2572487" cy="923330"/>
          </a:xfrm>
          <a:prstGeom prst="rect">
            <a:avLst/>
          </a:prstGeom>
          <a:noFill/>
        </p:spPr>
        <p:txBody>
          <a:bodyPr wrap="square" rtlCol="0">
            <a:spAutoFit/>
          </a:bodyPr>
          <a:lstStyle/>
          <a:p>
            <a:r>
              <a:rPr lang="en-US" i="1" dirty="0">
                <a:solidFill>
                  <a:srgbClr val="FF0000"/>
                </a:solidFill>
                <a:latin typeface="Helvetica" pitchFamily="2" charset="0"/>
              </a:rPr>
              <a:t>Now we need to define the new color palette in the </a:t>
            </a:r>
            <a:r>
              <a:rPr lang="en-US" i="1" dirty="0" err="1">
                <a:solidFill>
                  <a:srgbClr val="FF0000"/>
                </a:solidFill>
                <a:latin typeface="Helvetica" pitchFamily="2" charset="0"/>
              </a:rPr>
              <a:t>grdimage</a:t>
            </a:r>
            <a:r>
              <a:rPr lang="en-US" i="1" dirty="0">
                <a:solidFill>
                  <a:srgbClr val="FF0000"/>
                </a:solidFill>
                <a:latin typeface="Helvetica" pitchFamily="2" charset="0"/>
              </a:rPr>
              <a:t> options</a:t>
            </a:r>
          </a:p>
        </p:txBody>
      </p:sp>
      <p:cxnSp>
        <p:nvCxnSpPr>
          <p:cNvPr id="13" name="Straight Arrow Connector 12">
            <a:extLst>
              <a:ext uri="{FF2B5EF4-FFF2-40B4-BE49-F238E27FC236}">
                <a16:creationId xmlns:a16="http://schemas.microsoft.com/office/drawing/2014/main" id="{8172BE20-F46C-8F40-A2A1-77CB19A05C1A}"/>
              </a:ext>
            </a:extLst>
          </p:cNvPr>
          <p:cNvCxnSpPr>
            <a:cxnSpLocks/>
          </p:cNvCxnSpPr>
          <p:nvPr/>
        </p:nvCxnSpPr>
        <p:spPr>
          <a:xfrm flipH="1">
            <a:off x="6709410" y="986481"/>
            <a:ext cx="331470" cy="68229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5688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F137592-6E70-B64C-BBDC-5EF9A9CAF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647" y="2355801"/>
            <a:ext cx="3768081" cy="3274044"/>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makecpt</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8469632" cy="643000"/>
          </a:xfrm>
        </p:spPr>
        <p:txBody>
          <a:bodyPr>
            <a:noAutofit/>
          </a:bodyPr>
          <a:lstStyle/>
          <a:p>
            <a:pPr>
              <a:spcBef>
                <a:spcPts val="0"/>
              </a:spcBef>
            </a:pPr>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makecpt</a:t>
            </a:r>
            <a:r>
              <a:rPr lang="en-US" sz="1600" b="1" dirty="0">
                <a:solidFill>
                  <a:srgbClr val="008000"/>
                </a:solidFill>
                <a:latin typeface="Courier"/>
                <a:cs typeface="Courier"/>
              </a:rPr>
              <a:t> -T0/120/10 &gt; </a:t>
            </a:r>
            <a:r>
              <a:rPr lang="en-US" sz="1600" b="1" dirty="0" err="1">
                <a:solidFill>
                  <a:srgbClr val="008000"/>
                </a:solidFill>
                <a:latin typeface="Courier"/>
                <a:cs typeface="Courier"/>
              </a:rPr>
              <a:t>age.cpt</a:t>
            </a:r>
            <a:endParaRPr lang="en-US" sz="1600" b="1" dirty="0">
              <a:solidFill>
                <a:srgbClr val="008000"/>
              </a:solidFill>
              <a:latin typeface="Courier"/>
              <a:cs typeface="Courier"/>
            </a:endParaRPr>
          </a:p>
          <a:p>
            <a:pPr>
              <a:spcBef>
                <a:spcPts val="0"/>
              </a:spcBef>
            </a:pPr>
            <a:r>
              <a:rPr lang="en-US" b="1" dirty="0" err="1">
                <a:solidFill>
                  <a:srgbClr val="008000"/>
                </a:solidFill>
                <a:latin typeface="Courier"/>
                <a:cs typeface="Courier"/>
              </a:rPr>
              <a:t>gmt</a:t>
            </a:r>
            <a:r>
              <a:rPr lang="en-US" b="1" dirty="0">
                <a:solidFill>
                  <a:srgbClr val="008000"/>
                </a:solidFill>
                <a:latin typeface="Courier"/>
                <a:cs typeface="Courier"/>
              </a:rPr>
              <a:t> </a:t>
            </a:r>
            <a:r>
              <a:rPr lang="en-US" b="1" dirty="0" err="1">
                <a:solidFill>
                  <a:srgbClr val="008000"/>
                </a:solidFill>
                <a:latin typeface="Courier"/>
                <a:cs typeface="Courier"/>
              </a:rPr>
              <a:t>grdimage</a:t>
            </a:r>
            <a:r>
              <a:rPr lang="en-US" b="1" dirty="0">
                <a:solidFill>
                  <a:srgbClr val="008000"/>
                </a:solidFill>
                <a:latin typeface="Courier"/>
                <a:cs typeface="Courier"/>
              </a:rPr>
              <a:t> </a:t>
            </a:r>
            <a:r>
              <a:rPr lang="en-US" b="1" dirty="0" err="1">
                <a:solidFill>
                  <a:srgbClr val="008000"/>
                </a:solidFill>
                <a:latin typeface="Courier"/>
                <a:cs typeface="Courier"/>
              </a:rPr>
              <a:t>ocean_age.nc</a:t>
            </a:r>
            <a:r>
              <a:rPr lang="en-US" b="1" dirty="0">
                <a:solidFill>
                  <a:srgbClr val="008000"/>
                </a:solidFill>
                <a:latin typeface="Courier"/>
                <a:cs typeface="Courier"/>
              </a:rPr>
              <a:t> -JM6i -R-40/10/-40/0 -</a:t>
            </a:r>
            <a:r>
              <a:rPr lang="en-US" b="1" dirty="0" err="1">
                <a:solidFill>
                  <a:srgbClr val="008000"/>
                </a:solidFill>
                <a:latin typeface="Courier"/>
                <a:cs typeface="Courier"/>
              </a:rPr>
              <a:t>Cage.cpt</a:t>
            </a:r>
            <a:r>
              <a:rPr lang="en-US" b="1" dirty="0">
                <a:solidFill>
                  <a:srgbClr val="008000"/>
                </a:solidFill>
                <a:latin typeface="Courier"/>
                <a:cs typeface="Courier"/>
              </a:rPr>
              <a:t> &gt; age_2.ps</a:t>
            </a:r>
            <a:endParaRPr lang="fi-FI" b="1" dirty="0">
              <a:solidFill>
                <a:srgbClr val="008000"/>
              </a:solidFill>
              <a:latin typeface="Courier"/>
              <a:cs typeface="Courier"/>
            </a:endParaRPr>
          </a:p>
          <a:p>
            <a:pPr>
              <a:spcBef>
                <a:spcPts val="0"/>
              </a:spcBef>
            </a:pPr>
            <a:endParaRPr lang="fi-FI" sz="1600" b="1" dirty="0">
              <a:solidFill>
                <a:srgbClr val="008000"/>
              </a:solidFill>
              <a:latin typeface="Courier"/>
              <a:cs typeface="Courier"/>
            </a:endParaRPr>
          </a:p>
          <a:p>
            <a:pPr>
              <a:spcBef>
                <a:spcPts val="0"/>
              </a:spcBef>
            </a:pPr>
            <a:endParaRPr lang="en-US" dirty="0">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rPr>
              <a:t>As I said earlier, the rainbow color palette is crappy. Look at the green areas. Are those wider because spreading increased in velocity during that time period? Let us use a better color map to tell for sure.</a:t>
            </a:r>
          </a:p>
        </p:txBody>
      </p:sp>
    </p:spTree>
    <p:extLst>
      <p:ext uri="{BB962C8B-B14F-4D97-AF65-F5344CB8AC3E}">
        <p14:creationId xmlns:p14="http://schemas.microsoft.com/office/powerpoint/2010/main" val="103839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56667E5-E8D2-5A49-A870-EC8FC9B545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647" y="2347357"/>
            <a:ext cx="3768081" cy="3274044"/>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makecpt</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8469632" cy="643000"/>
          </a:xfrm>
        </p:spPr>
        <p:txBody>
          <a:bodyPr>
            <a:noAutofit/>
          </a:bodyPr>
          <a:lstStyle/>
          <a:p>
            <a:pPr>
              <a:spcBef>
                <a:spcPts val="0"/>
              </a:spcBef>
            </a:pPr>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makecpt</a:t>
            </a:r>
            <a:r>
              <a:rPr lang="en-US" sz="1600" b="1" dirty="0">
                <a:solidFill>
                  <a:srgbClr val="008000"/>
                </a:solidFill>
                <a:latin typeface="Courier"/>
                <a:cs typeface="Courier"/>
              </a:rPr>
              <a:t> -</a:t>
            </a:r>
            <a:r>
              <a:rPr lang="en-US" sz="1600" b="1" dirty="0" err="1">
                <a:solidFill>
                  <a:srgbClr val="008000"/>
                </a:solidFill>
                <a:latin typeface="Courier"/>
                <a:cs typeface="Courier"/>
              </a:rPr>
              <a:t>Cinferno</a:t>
            </a:r>
            <a:r>
              <a:rPr lang="en-US" sz="1600" b="1" dirty="0">
                <a:solidFill>
                  <a:srgbClr val="008000"/>
                </a:solidFill>
                <a:latin typeface="Courier"/>
                <a:cs typeface="Courier"/>
              </a:rPr>
              <a:t> -T0/120/10 &gt; </a:t>
            </a:r>
            <a:r>
              <a:rPr lang="en-US" sz="1600" b="1" dirty="0" err="1">
                <a:solidFill>
                  <a:srgbClr val="008000"/>
                </a:solidFill>
                <a:latin typeface="Courier"/>
                <a:cs typeface="Courier"/>
              </a:rPr>
              <a:t>age.cpt</a:t>
            </a:r>
            <a:endParaRPr lang="en-US" sz="1600" b="1" dirty="0">
              <a:solidFill>
                <a:srgbClr val="008000"/>
              </a:solidFill>
              <a:latin typeface="Courier"/>
              <a:cs typeface="Courier"/>
            </a:endParaRPr>
          </a:p>
          <a:p>
            <a:pPr>
              <a:spcBef>
                <a:spcPts val="0"/>
              </a:spcBef>
            </a:pPr>
            <a:r>
              <a:rPr lang="en-US" b="1" dirty="0" err="1">
                <a:solidFill>
                  <a:srgbClr val="008000"/>
                </a:solidFill>
                <a:latin typeface="Courier"/>
                <a:cs typeface="Courier"/>
              </a:rPr>
              <a:t>gmt</a:t>
            </a:r>
            <a:r>
              <a:rPr lang="en-US" b="1" dirty="0">
                <a:solidFill>
                  <a:srgbClr val="008000"/>
                </a:solidFill>
                <a:latin typeface="Courier"/>
                <a:cs typeface="Courier"/>
              </a:rPr>
              <a:t> </a:t>
            </a:r>
            <a:r>
              <a:rPr lang="en-US" b="1" dirty="0" err="1">
                <a:solidFill>
                  <a:srgbClr val="008000"/>
                </a:solidFill>
                <a:latin typeface="Courier"/>
                <a:cs typeface="Courier"/>
              </a:rPr>
              <a:t>grdimage</a:t>
            </a:r>
            <a:r>
              <a:rPr lang="en-US" b="1" dirty="0">
                <a:solidFill>
                  <a:srgbClr val="008000"/>
                </a:solidFill>
                <a:latin typeface="Courier"/>
                <a:cs typeface="Courier"/>
              </a:rPr>
              <a:t> </a:t>
            </a:r>
            <a:r>
              <a:rPr lang="en-US" b="1" dirty="0" err="1">
                <a:solidFill>
                  <a:srgbClr val="008000"/>
                </a:solidFill>
                <a:latin typeface="Courier"/>
                <a:cs typeface="Courier"/>
              </a:rPr>
              <a:t>ocean_age.nc</a:t>
            </a:r>
            <a:r>
              <a:rPr lang="en-US" b="1" dirty="0">
                <a:solidFill>
                  <a:srgbClr val="008000"/>
                </a:solidFill>
                <a:latin typeface="Courier"/>
                <a:cs typeface="Courier"/>
              </a:rPr>
              <a:t> -JM6i -R-40/10/-40/0 -</a:t>
            </a:r>
            <a:r>
              <a:rPr lang="en-US" b="1" dirty="0" err="1">
                <a:solidFill>
                  <a:srgbClr val="008000"/>
                </a:solidFill>
                <a:latin typeface="Courier"/>
                <a:cs typeface="Courier"/>
              </a:rPr>
              <a:t>Cage.cpt</a:t>
            </a:r>
            <a:r>
              <a:rPr lang="en-US" b="1" dirty="0">
                <a:solidFill>
                  <a:srgbClr val="008000"/>
                </a:solidFill>
                <a:latin typeface="Courier"/>
                <a:cs typeface="Courier"/>
              </a:rPr>
              <a:t> &gt; age_3.ps</a:t>
            </a:r>
            <a:endParaRPr lang="fi-FI" b="1" dirty="0">
              <a:solidFill>
                <a:srgbClr val="008000"/>
              </a:solidFill>
              <a:latin typeface="Courier"/>
              <a:cs typeface="Courier"/>
            </a:endParaRPr>
          </a:p>
          <a:p>
            <a:pPr>
              <a:spcBef>
                <a:spcPts val="0"/>
              </a:spcBef>
            </a:pPr>
            <a:endParaRPr lang="fi-FI" sz="1600" b="1" dirty="0">
              <a:solidFill>
                <a:srgbClr val="008000"/>
              </a:solidFill>
              <a:latin typeface="Courier"/>
              <a:cs typeface="Courier"/>
            </a:endParaRPr>
          </a:p>
          <a:p>
            <a:pPr>
              <a:spcBef>
                <a:spcPts val="0"/>
              </a:spcBef>
            </a:pPr>
            <a:endParaRPr lang="en-US" dirty="0">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cs typeface="Courier"/>
              </a:rPr>
              <a:t>-</a:t>
            </a:r>
            <a:r>
              <a:rPr lang="en-US" sz="1600" b="1" dirty="0" err="1">
                <a:solidFill>
                  <a:srgbClr val="008000"/>
                </a:solidFill>
                <a:latin typeface="Courier"/>
                <a:cs typeface="Courier"/>
              </a:rPr>
              <a:t>Cinferno</a:t>
            </a:r>
            <a:endParaRPr lang="en-US" sz="1600" b="1" dirty="0">
              <a:solidFill>
                <a:srgbClr val="008000"/>
              </a:solidFill>
              <a:latin typeface="Courier"/>
              <a:cs typeface="Courier"/>
            </a:endParaRPr>
          </a:p>
          <a:p>
            <a:r>
              <a:rPr lang="en-US" sz="1600" dirty="0">
                <a:latin typeface="Helvetica"/>
              </a:rPr>
              <a:t>GMT has many built-in color palettes available, including 4 perceptually linear (good!) schemes called </a:t>
            </a:r>
            <a:r>
              <a:rPr lang="en-US" sz="1600" dirty="0" err="1">
                <a:latin typeface="Helvetica"/>
              </a:rPr>
              <a:t>Viridis</a:t>
            </a:r>
            <a:r>
              <a:rPr lang="en-US" sz="1600" dirty="0">
                <a:latin typeface="Helvetica"/>
              </a:rPr>
              <a:t>, Inferno, Magma, and Plasma. You can see the names of all of the built-in color maps by running “</a:t>
            </a:r>
            <a:r>
              <a:rPr lang="en-US" sz="1600" b="1" dirty="0" err="1">
                <a:solidFill>
                  <a:srgbClr val="008000"/>
                </a:solidFill>
                <a:latin typeface="Courier"/>
              </a:rPr>
              <a:t>makecpt</a:t>
            </a:r>
            <a:r>
              <a:rPr lang="en-US" sz="1600" dirty="0">
                <a:latin typeface="Helvetica"/>
              </a:rPr>
              <a:t>” with no options.</a:t>
            </a:r>
          </a:p>
          <a:p>
            <a:endParaRPr lang="en-US" sz="1600" dirty="0">
              <a:latin typeface="Helvetica"/>
            </a:endParaRPr>
          </a:p>
          <a:p>
            <a:r>
              <a:rPr lang="en-US" sz="1600" dirty="0">
                <a:latin typeface="Helvetica"/>
              </a:rPr>
              <a:t>Using this perceptually linear color map, we can see that the spreading rate has not changed as much as the wide green regions from the previous figure might suggest.</a:t>
            </a:r>
          </a:p>
        </p:txBody>
      </p:sp>
    </p:spTree>
    <p:extLst>
      <p:ext uri="{BB962C8B-B14F-4D97-AF65-F5344CB8AC3E}">
        <p14:creationId xmlns:p14="http://schemas.microsoft.com/office/powerpoint/2010/main" val="79414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005A9D-C645-5449-ADE5-B7D2797F6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4646" y="2347357"/>
            <a:ext cx="3768081" cy="3274044"/>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makecpt</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8469632" cy="643000"/>
          </a:xfrm>
        </p:spPr>
        <p:txBody>
          <a:bodyPr>
            <a:noAutofit/>
          </a:bodyPr>
          <a:lstStyle/>
          <a:p>
            <a:pPr>
              <a:spcBef>
                <a:spcPts val="0"/>
              </a:spcBef>
            </a:pPr>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makecpt</a:t>
            </a:r>
            <a:r>
              <a:rPr lang="en-US" sz="1600" b="1" dirty="0">
                <a:solidFill>
                  <a:srgbClr val="008000"/>
                </a:solidFill>
                <a:latin typeface="Courier"/>
                <a:cs typeface="Courier"/>
              </a:rPr>
              <a:t> -</a:t>
            </a:r>
            <a:r>
              <a:rPr lang="en-US" sz="1600" b="1" dirty="0" err="1">
                <a:solidFill>
                  <a:srgbClr val="008000"/>
                </a:solidFill>
                <a:latin typeface="Courier"/>
                <a:cs typeface="Courier"/>
              </a:rPr>
              <a:t>Cinferno</a:t>
            </a:r>
            <a:r>
              <a:rPr lang="en-US" sz="1600" b="1" dirty="0">
                <a:solidFill>
                  <a:srgbClr val="008000"/>
                </a:solidFill>
                <a:latin typeface="Courier"/>
                <a:cs typeface="Courier"/>
              </a:rPr>
              <a:t> -T0/120/10 -I &gt; </a:t>
            </a:r>
            <a:r>
              <a:rPr lang="en-US" sz="1600" b="1" dirty="0" err="1">
                <a:solidFill>
                  <a:srgbClr val="008000"/>
                </a:solidFill>
                <a:latin typeface="Courier"/>
                <a:cs typeface="Courier"/>
              </a:rPr>
              <a:t>age.cpt</a:t>
            </a:r>
            <a:endParaRPr lang="en-US" sz="1600" b="1" dirty="0">
              <a:solidFill>
                <a:srgbClr val="008000"/>
              </a:solidFill>
              <a:latin typeface="Courier"/>
              <a:cs typeface="Courier"/>
            </a:endParaRPr>
          </a:p>
          <a:p>
            <a:pPr>
              <a:spcBef>
                <a:spcPts val="0"/>
              </a:spcBef>
            </a:pPr>
            <a:r>
              <a:rPr lang="en-US" b="1" dirty="0" err="1">
                <a:solidFill>
                  <a:srgbClr val="008000"/>
                </a:solidFill>
                <a:latin typeface="Courier"/>
                <a:cs typeface="Courier"/>
              </a:rPr>
              <a:t>gmt</a:t>
            </a:r>
            <a:r>
              <a:rPr lang="en-US" b="1" dirty="0">
                <a:solidFill>
                  <a:srgbClr val="008000"/>
                </a:solidFill>
                <a:latin typeface="Courier"/>
                <a:cs typeface="Courier"/>
              </a:rPr>
              <a:t> </a:t>
            </a:r>
            <a:r>
              <a:rPr lang="en-US" b="1" dirty="0" err="1">
                <a:solidFill>
                  <a:srgbClr val="008000"/>
                </a:solidFill>
                <a:latin typeface="Courier"/>
                <a:cs typeface="Courier"/>
              </a:rPr>
              <a:t>grdimage</a:t>
            </a:r>
            <a:r>
              <a:rPr lang="en-US" b="1" dirty="0">
                <a:solidFill>
                  <a:srgbClr val="008000"/>
                </a:solidFill>
                <a:latin typeface="Courier"/>
                <a:cs typeface="Courier"/>
              </a:rPr>
              <a:t> </a:t>
            </a:r>
            <a:r>
              <a:rPr lang="en-US" b="1" dirty="0" err="1">
                <a:solidFill>
                  <a:srgbClr val="008000"/>
                </a:solidFill>
                <a:latin typeface="Courier"/>
                <a:cs typeface="Courier"/>
              </a:rPr>
              <a:t>ocean_age.nc</a:t>
            </a:r>
            <a:r>
              <a:rPr lang="en-US" b="1" dirty="0">
                <a:solidFill>
                  <a:srgbClr val="008000"/>
                </a:solidFill>
                <a:latin typeface="Courier"/>
                <a:cs typeface="Courier"/>
              </a:rPr>
              <a:t> -JM6i -R-40/10/-40/0 -</a:t>
            </a:r>
            <a:r>
              <a:rPr lang="en-US" b="1" dirty="0" err="1">
                <a:solidFill>
                  <a:srgbClr val="008000"/>
                </a:solidFill>
                <a:latin typeface="Courier"/>
                <a:cs typeface="Courier"/>
              </a:rPr>
              <a:t>Cage.cpt</a:t>
            </a:r>
            <a:r>
              <a:rPr lang="en-US" b="1" dirty="0">
                <a:solidFill>
                  <a:srgbClr val="008000"/>
                </a:solidFill>
                <a:latin typeface="Courier"/>
                <a:cs typeface="Courier"/>
              </a:rPr>
              <a:t> &gt; age_4.ps</a:t>
            </a:r>
            <a:endParaRPr lang="fi-FI" b="1" dirty="0">
              <a:solidFill>
                <a:srgbClr val="008000"/>
              </a:solidFill>
              <a:latin typeface="Courier"/>
              <a:cs typeface="Courier"/>
            </a:endParaRPr>
          </a:p>
          <a:p>
            <a:pPr>
              <a:spcBef>
                <a:spcPts val="0"/>
              </a:spcBef>
            </a:pPr>
            <a:endParaRPr lang="fi-FI" sz="1600" b="1" dirty="0">
              <a:solidFill>
                <a:srgbClr val="008000"/>
              </a:solidFill>
              <a:latin typeface="Courier"/>
              <a:cs typeface="Courier"/>
            </a:endParaRPr>
          </a:p>
          <a:p>
            <a:pPr>
              <a:spcBef>
                <a:spcPts val="0"/>
              </a:spcBef>
            </a:pPr>
            <a:endParaRPr lang="en-US" dirty="0">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rPr>
              <a:t>In this case, it makes more sense to have younger, warmer ocean near ridges be a brighter color than the colder, older ocean near Africa and South America.</a:t>
            </a:r>
          </a:p>
          <a:p>
            <a:endParaRPr lang="en-US" sz="1600" dirty="0">
              <a:latin typeface="Helvetica"/>
            </a:endParaRPr>
          </a:p>
          <a:p>
            <a:r>
              <a:rPr lang="en-US" sz="1600" b="1" dirty="0">
                <a:solidFill>
                  <a:srgbClr val="008000"/>
                </a:solidFill>
                <a:latin typeface="Courier"/>
                <a:cs typeface="Courier"/>
              </a:rPr>
              <a:t>-I</a:t>
            </a:r>
          </a:p>
          <a:p>
            <a:r>
              <a:rPr lang="en-US" sz="1600" dirty="0">
                <a:latin typeface="Helvetica"/>
              </a:rPr>
              <a:t>To invert the color scheme, use the </a:t>
            </a:r>
            <a:r>
              <a:rPr lang="en-US" sz="1600" b="1" dirty="0">
                <a:solidFill>
                  <a:srgbClr val="008000"/>
                </a:solidFill>
                <a:latin typeface="Courier"/>
              </a:rPr>
              <a:t>-I</a:t>
            </a:r>
            <a:r>
              <a:rPr lang="en-US" sz="1600" dirty="0">
                <a:latin typeface="Helvetica"/>
              </a:rPr>
              <a:t> option.</a:t>
            </a:r>
          </a:p>
        </p:txBody>
      </p:sp>
    </p:spTree>
    <p:extLst>
      <p:ext uri="{BB962C8B-B14F-4D97-AF65-F5344CB8AC3E}">
        <p14:creationId xmlns:p14="http://schemas.microsoft.com/office/powerpoint/2010/main" val="125330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Helvetica" charset="0"/>
                <a:ea typeface="Helvetica" charset="0"/>
                <a:cs typeface="Helvetica" charset="0"/>
              </a:rPr>
              <a:t>Tutorial Objectives</a:t>
            </a:r>
          </a:p>
        </p:txBody>
      </p:sp>
      <p:sp>
        <p:nvSpPr>
          <p:cNvPr id="3" name="Content Placeholder 2"/>
          <p:cNvSpPr>
            <a:spLocks noGrp="1"/>
          </p:cNvSpPr>
          <p:nvPr>
            <p:ph idx="1"/>
          </p:nvPr>
        </p:nvSpPr>
        <p:spPr/>
        <p:txBody>
          <a:bodyPr>
            <a:normAutofit/>
          </a:bodyPr>
          <a:lstStyle/>
          <a:p>
            <a:r>
              <a:rPr lang="en-US" sz="3200" dirty="0">
                <a:latin typeface="Helvetica" charset="0"/>
                <a:ea typeface="Helvetica" charset="0"/>
                <a:cs typeface="Helvetica" charset="0"/>
              </a:rPr>
              <a:t>Learn the following new GMT commands</a:t>
            </a:r>
          </a:p>
          <a:p>
            <a:pPr lvl="1">
              <a:buFont typeface="Arial" charset="0"/>
              <a:buChar char="•"/>
            </a:pPr>
            <a:r>
              <a:rPr lang="en-US" sz="2800" dirty="0" err="1">
                <a:latin typeface="Helvetica" charset="0"/>
                <a:ea typeface="Helvetica" charset="0"/>
                <a:cs typeface="Helvetica" charset="0"/>
              </a:rPr>
              <a:t>grdimage</a:t>
            </a:r>
            <a:endParaRPr lang="en-US" sz="2800" dirty="0">
              <a:latin typeface="Helvetica" charset="0"/>
              <a:ea typeface="Helvetica" charset="0"/>
              <a:cs typeface="Helvetica" charset="0"/>
            </a:endParaRPr>
          </a:p>
          <a:p>
            <a:pPr lvl="1">
              <a:buFont typeface="Arial" charset="0"/>
              <a:buChar char="•"/>
            </a:pPr>
            <a:r>
              <a:rPr lang="en-US" sz="2800" dirty="0" err="1">
                <a:latin typeface="Helvetica" charset="0"/>
                <a:ea typeface="Helvetica" charset="0"/>
                <a:cs typeface="Helvetica" charset="0"/>
              </a:rPr>
              <a:t>makecpt</a:t>
            </a:r>
            <a:endParaRPr lang="en-US" sz="2800" dirty="0">
              <a:latin typeface="Helvetica" charset="0"/>
              <a:ea typeface="Helvetica" charset="0"/>
              <a:cs typeface="Helvetica" charset="0"/>
            </a:endParaRPr>
          </a:p>
          <a:p>
            <a:pPr lvl="1">
              <a:buFont typeface="Arial" charset="0"/>
              <a:buChar char="•"/>
            </a:pPr>
            <a:r>
              <a:rPr lang="en-US" sz="2800" dirty="0" err="1">
                <a:latin typeface="Helvetica" charset="0"/>
                <a:ea typeface="Helvetica" charset="0"/>
                <a:cs typeface="Helvetica" charset="0"/>
              </a:rPr>
              <a:t>psscale</a:t>
            </a:r>
            <a:endParaRPr lang="en-US" sz="2800" dirty="0">
              <a:latin typeface="Helvetica" charset="0"/>
              <a:ea typeface="Helvetica" charset="0"/>
              <a:cs typeface="Helvetica" charset="0"/>
            </a:endParaRPr>
          </a:p>
          <a:p>
            <a:pPr lvl="1">
              <a:buFont typeface="Arial" charset="0"/>
              <a:buChar char="•"/>
            </a:pPr>
            <a:r>
              <a:rPr lang="en-US" sz="2800" dirty="0" err="1">
                <a:latin typeface="Helvetica" charset="0"/>
                <a:ea typeface="Helvetica" charset="0"/>
                <a:cs typeface="Helvetica" charset="0"/>
              </a:rPr>
              <a:t>grdcontour</a:t>
            </a:r>
            <a:endParaRPr lang="en-US" sz="2800" dirty="0">
              <a:latin typeface="Helvetica" charset="0"/>
              <a:ea typeface="Helvetica" charset="0"/>
              <a:cs typeface="Helvetica" charset="0"/>
            </a:endParaRPr>
          </a:p>
          <a:p>
            <a:pPr lvl="1">
              <a:buFont typeface="Arial" charset="0"/>
              <a:buChar char="•"/>
            </a:pPr>
            <a:r>
              <a:rPr lang="en-US" sz="2800" dirty="0">
                <a:latin typeface="Helvetica" charset="0"/>
                <a:ea typeface="Helvetica" charset="0"/>
                <a:cs typeface="Helvetica" charset="0"/>
              </a:rPr>
              <a:t>surface</a:t>
            </a:r>
          </a:p>
        </p:txBody>
      </p:sp>
      <p:sp>
        <p:nvSpPr>
          <p:cNvPr id="4" name="TextBox 3">
            <a:extLst>
              <a:ext uri="{FF2B5EF4-FFF2-40B4-BE49-F238E27FC236}">
                <a16:creationId xmlns:a16="http://schemas.microsoft.com/office/drawing/2014/main" id="{96DD8E3D-A515-374E-82CB-3E0245DA918F}"/>
              </a:ext>
            </a:extLst>
          </p:cNvPr>
          <p:cNvSpPr txBox="1"/>
          <p:nvPr/>
        </p:nvSpPr>
        <p:spPr>
          <a:xfrm>
            <a:off x="4572000" y="3933508"/>
            <a:ext cx="4023360" cy="1938992"/>
          </a:xfrm>
          <a:prstGeom prst="rect">
            <a:avLst/>
          </a:prstGeom>
          <a:noFill/>
        </p:spPr>
        <p:txBody>
          <a:bodyPr wrap="square" rtlCol="0">
            <a:spAutoFit/>
          </a:bodyPr>
          <a:lstStyle/>
          <a:p>
            <a:r>
              <a:rPr lang="en-US" sz="2400" i="1" dirty="0">
                <a:solidFill>
                  <a:srgbClr val="FF0000"/>
                </a:solidFill>
                <a:latin typeface="Helvetica" pitchFamily="2" charset="0"/>
              </a:rPr>
              <a:t>Note: This tutorial assumes knowledge from Part 1. If you are a new user, you may want to go back and complete Part 1 first!</a:t>
            </a:r>
          </a:p>
        </p:txBody>
      </p:sp>
    </p:spTree>
    <p:extLst>
      <p:ext uri="{BB962C8B-B14F-4D97-AF65-F5344CB8AC3E}">
        <p14:creationId xmlns:p14="http://schemas.microsoft.com/office/powerpoint/2010/main" val="4190165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F47BC0-2A65-864F-894E-2494DBA97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515" y="2355803"/>
            <a:ext cx="3917212" cy="4429784"/>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psscale</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8469632" cy="643000"/>
          </a:xfrm>
        </p:spPr>
        <p:txBody>
          <a:bodyPr>
            <a:noAutofit/>
          </a:bodyPr>
          <a:lstStyle/>
          <a:p>
            <a:pPr>
              <a:spcBef>
                <a:spcPts val="0"/>
              </a:spcBef>
            </a:pPr>
            <a:r>
              <a:rPr lang="en-US" b="1" dirty="0" err="1">
                <a:solidFill>
                  <a:srgbClr val="008000"/>
                </a:solidFill>
                <a:latin typeface="Courier"/>
                <a:cs typeface="Courier"/>
              </a:rPr>
              <a:t>gmt</a:t>
            </a:r>
            <a:r>
              <a:rPr lang="en-US" b="1" dirty="0">
                <a:solidFill>
                  <a:srgbClr val="008000"/>
                </a:solidFill>
                <a:latin typeface="Courier"/>
                <a:cs typeface="Courier"/>
              </a:rPr>
              <a:t> </a:t>
            </a:r>
            <a:r>
              <a:rPr lang="en-US" b="1" dirty="0" err="1">
                <a:solidFill>
                  <a:srgbClr val="008000"/>
                </a:solidFill>
                <a:latin typeface="Courier"/>
                <a:cs typeface="Courier"/>
              </a:rPr>
              <a:t>grdimage</a:t>
            </a:r>
            <a:r>
              <a:rPr lang="en-US" b="1" dirty="0">
                <a:solidFill>
                  <a:srgbClr val="008000"/>
                </a:solidFill>
                <a:latin typeface="Courier"/>
                <a:cs typeface="Courier"/>
              </a:rPr>
              <a:t> </a:t>
            </a:r>
            <a:r>
              <a:rPr lang="en-US" b="1" dirty="0" err="1">
                <a:solidFill>
                  <a:srgbClr val="008000"/>
                </a:solidFill>
                <a:latin typeface="Courier"/>
                <a:cs typeface="Courier"/>
              </a:rPr>
              <a:t>ocean_age.nc</a:t>
            </a:r>
            <a:r>
              <a:rPr lang="en-US" b="1" dirty="0">
                <a:solidFill>
                  <a:srgbClr val="008000"/>
                </a:solidFill>
                <a:latin typeface="Courier"/>
                <a:cs typeface="Courier"/>
              </a:rPr>
              <a:t> -JM6i -R-40/10/-40/0 -</a:t>
            </a:r>
            <a:r>
              <a:rPr lang="en-US" b="1" dirty="0" err="1">
                <a:solidFill>
                  <a:srgbClr val="008000"/>
                </a:solidFill>
                <a:latin typeface="Courier"/>
                <a:cs typeface="Courier"/>
              </a:rPr>
              <a:t>Cage.cpt</a:t>
            </a:r>
            <a:r>
              <a:rPr lang="en-US" b="1" dirty="0">
                <a:solidFill>
                  <a:srgbClr val="008000"/>
                </a:solidFill>
                <a:latin typeface="Courier"/>
                <a:cs typeface="Courier"/>
              </a:rPr>
              <a:t> \</a:t>
            </a:r>
          </a:p>
          <a:p>
            <a:pPr>
              <a:spcBef>
                <a:spcPts val="0"/>
              </a:spcBef>
            </a:pPr>
            <a:r>
              <a:rPr lang="en-US" b="1" dirty="0">
                <a:solidFill>
                  <a:srgbClr val="008000"/>
                </a:solidFill>
                <a:latin typeface="Courier"/>
                <a:cs typeface="Courier"/>
              </a:rPr>
              <a:t>	-K &gt; age_5.ps</a:t>
            </a:r>
          </a:p>
          <a:p>
            <a:pPr>
              <a:spcBef>
                <a:spcPts val="0"/>
              </a:spcBef>
            </a:pPr>
            <a:r>
              <a:rPr lang="en-US" b="1" dirty="0" err="1">
                <a:solidFill>
                  <a:srgbClr val="008000"/>
                </a:solidFill>
                <a:latin typeface="Courier"/>
                <a:cs typeface="Courier"/>
              </a:rPr>
              <a:t>gmt</a:t>
            </a:r>
            <a:r>
              <a:rPr lang="en-US" b="1" dirty="0">
                <a:solidFill>
                  <a:srgbClr val="008000"/>
                </a:solidFill>
                <a:latin typeface="Courier"/>
                <a:cs typeface="Courier"/>
              </a:rPr>
              <a:t> </a:t>
            </a:r>
            <a:r>
              <a:rPr lang="en-US" b="1" dirty="0" err="1">
                <a:solidFill>
                  <a:srgbClr val="008000"/>
                </a:solidFill>
                <a:latin typeface="Courier"/>
                <a:cs typeface="Courier"/>
              </a:rPr>
              <a:t>psscale</a:t>
            </a:r>
            <a:r>
              <a:rPr lang="en-US" b="1" dirty="0">
                <a:solidFill>
                  <a:srgbClr val="008000"/>
                </a:solidFill>
                <a:latin typeface="Courier"/>
                <a:cs typeface="Courier"/>
              </a:rPr>
              <a:t> -D0/-3+w10/0.5+h -</a:t>
            </a:r>
            <a:r>
              <a:rPr lang="en-US" b="1" dirty="0" err="1">
                <a:solidFill>
                  <a:srgbClr val="008000"/>
                </a:solidFill>
                <a:latin typeface="Courier"/>
                <a:cs typeface="Courier"/>
              </a:rPr>
              <a:t>Cage.cpt</a:t>
            </a:r>
            <a:r>
              <a:rPr lang="en-US" b="1" dirty="0">
                <a:solidFill>
                  <a:srgbClr val="008000"/>
                </a:solidFill>
                <a:latin typeface="Courier"/>
                <a:cs typeface="Courier"/>
              </a:rPr>
              <a:t> -Ba10+l”Age” -O &gt;&gt; age_5.ps</a:t>
            </a:r>
          </a:p>
          <a:p>
            <a:pPr>
              <a:spcBef>
                <a:spcPts val="0"/>
              </a:spcBef>
            </a:pPr>
            <a:endParaRPr lang="fi-FI" b="1" dirty="0">
              <a:solidFill>
                <a:srgbClr val="008000"/>
              </a:solidFill>
              <a:latin typeface="Courier"/>
              <a:cs typeface="Courier"/>
            </a:endParaRPr>
          </a:p>
          <a:p>
            <a:pPr>
              <a:spcBef>
                <a:spcPts val="0"/>
              </a:spcBef>
            </a:pPr>
            <a:endParaRPr lang="fi-FI" sz="1600" b="1" dirty="0">
              <a:solidFill>
                <a:srgbClr val="008000"/>
              </a:solidFill>
              <a:latin typeface="Courier"/>
              <a:cs typeface="Courier"/>
            </a:endParaRPr>
          </a:p>
          <a:p>
            <a:pPr>
              <a:spcBef>
                <a:spcPts val="0"/>
              </a:spcBef>
            </a:pPr>
            <a:endParaRPr lang="en-US" dirty="0">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psscale</a:t>
            </a:r>
            <a:endParaRPr lang="en-US" sz="1600" b="1" dirty="0">
              <a:solidFill>
                <a:srgbClr val="008000"/>
              </a:solidFill>
              <a:latin typeface="Courier"/>
              <a:cs typeface="Courier"/>
            </a:endParaRPr>
          </a:p>
          <a:p>
            <a:r>
              <a:rPr lang="en-US" sz="1600" dirty="0">
                <a:latin typeface="Helvetica"/>
              </a:rPr>
              <a:t>A color palette is most useful when the viewer knows what the color represent. It is common to provide this information in a scale bar of some kind. Plot a scale bar on the figure with </a:t>
            </a:r>
            <a:r>
              <a:rPr lang="en-US" sz="1600" b="1" dirty="0" err="1">
                <a:solidFill>
                  <a:srgbClr val="008000"/>
                </a:solidFill>
                <a:latin typeface="Courier"/>
              </a:rPr>
              <a:t>psscale</a:t>
            </a:r>
            <a:r>
              <a:rPr lang="en-US" sz="1600" dirty="0">
                <a:latin typeface="Helvetica"/>
              </a:rPr>
              <a:t>.</a:t>
            </a:r>
          </a:p>
          <a:p>
            <a:endParaRPr lang="en-US" sz="1600" dirty="0">
              <a:latin typeface="Helvetica"/>
            </a:endParaRPr>
          </a:p>
          <a:p>
            <a:r>
              <a:rPr lang="en-US" sz="1600" b="1" dirty="0">
                <a:solidFill>
                  <a:srgbClr val="008000"/>
                </a:solidFill>
                <a:latin typeface="Courier"/>
                <a:cs typeface="Courier"/>
              </a:rPr>
              <a:t>-D0/-3+w10/0.5+h</a:t>
            </a:r>
          </a:p>
          <a:p>
            <a:r>
              <a:rPr lang="en-US" sz="1600" dirty="0">
                <a:latin typeface="Helvetica"/>
              </a:rPr>
              <a:t>Define the location and dimensions of the scale bar with </a:t>
            </a:r>
            <a:r>
              <a:rPr lang="en-US" sz="1600" b="1" dirty="0">
                <a:solidFill>
                  <a:srgbClr val="008000"/>
                </a:solidFill>
                <a:latin typeface="Courier"/>
              </a:rPr>
              <a:t>-D</a:t>
            </a:r>
            <a:r>
              <a:rPr lang="en-US" sz="1600" dirty="0">
                <a:latin typeface="Helvetica"/>
              </a:rPr>
              <a:t>. The position of the bottom left of the scale bar (in cm) relative to the bottom left of your map region is the first two coordinates (</a:t>
            </a:r>
            <a:r>
              <a:rPr lang="en-US" sz="1600" b="1" dirty="0">
                <a:solidFill>
                  <a:srgbClr val="008000"/>
                </a:solidFill>
                <a:latin typeface="Courier"/>
                <a:cs typeface="Courier"/>
              </a:rPr>
              <a:t>0/-3</a:t>
            </a:r>
            <a:r>
              <a:rPr lang="en-US" sz="1600" dirty="0">
                <a:latin typeface="Helvetica"/>
              </a:rPr>
              <a:t>) and the size of the scale bar is the two values after </a:t>
            </a:r>
            <a:r>
              <a:rPr lang="en-US" sz="1600" b="1" dirty="0">
                <a:solidFill>
                  <a:srgbClr val="008000"/>
                </a:solidFill>
                <a:latin typeface="Courier"/>
              </a:rPr>
              <a:t>+w</a:t>
            </a:r>
            <a:r>
              <a:rPr lang="en-US" sz="1600" dirty="0">
                <a:latin typeface="Helvetica"/>
              </a:rPr>
              <a:t> (</a:t>
            </a:r>
            <a:r>
              <a:rPr lang="en-US" sz="1600" b="1" dirty="0">
                <a:solidFill>
                  <a:srgbClr val="008000"/>
                </a:solidFill>
                <a:latin typeface="Courier"/>
                <a:cs typeface="Courier"/>
              </a:rPr>
              <a:t>10/0.5</a:t>
            </a:r>
            <a:r>
              <a:rPr lang="en-US" sz="1600" dirty="0">
                <a:latin typeface="Helvetica"/>
              </a:rPr>
              <a:t>). By default, the bar is vertical. To turn it horizontal, we add </a:t>
            </a:r>
            <a:r>
              <a:rPr lang="en-US" sz="1600" b="1" dirty="0">
                <a:solidFill>
                  <a:srgbClr val="008000"/>
                </a:solidFill>
                <a:latin typeface="Courier"/>
                <a:cs typeface="Courier"/>
              </a:rPr>
              <a:t>+h</a:t>
            </a:r>
            <a:r>
              <a:rPr lang="en-US" sz="1600" dirty="0">
                <a:latin typeface="Helvetica"/>
              </a:rPr>
              <a:t>.</a:t>
            </a:r>
          </a:p>
          <a:p>
            <a:endParaRPr lang="en-US" sz="1600" dirty="0">
              <a:latin typeface="Helvetica"/>
            </a:endParaRPr>
          </a:p>
        </p:txBody>
      </p:sp>
      <p:sp>
        <p:nvSpPr>
          <p:cNvPr id="7" name="TextBox 6">
            <a:extLst>
              <a:ext uri="{FF2B5EF4-FFF2-40B4-BE49-F238E27FC236}">
                <a16:creationId xmlns:a16="http://schemas.microsoft.com/office/drawing/2014/main" id="{40F9689D-B9CA-F34D-98A5-D617656F52A3}"/>
              </a:ext>
            </a:extLst>
          </p:cNvPr>
          <p:cNvSpPr txBox="1"/>
          <p:nvPr/>
        </p:nvSpPr>
        <p:spPr>
          <a:xfrm>
            <a:off x="6975863" y="583749"/>
            <a:ext cx="2060695" cy="646331"/>
          </a:xfrm>
          <a:prstGeom prst="rect">
            <a:avLst/>
          </a:prstGeom>
          <a:noFill/>
        </p:spPr>
        <p:txBody>
          <a:bodyPr wrap="square" rtlCol="0">
            <a:spAutoFit/>
          </a:bodyPr>
          <a:lstStyle/>
          <a:p>
            <a:r>
              <a:rPr lang="en-US" i="1" dirty="0">
                <a:solidFill>
                  <a:srgbClr val="FF0000"/>
                </a:solidFill>
                <a:latin typeface="Helvetica" pitchFamily="2" charset="0"/>
              </a:rPr>
              <a:t>New command to make a scale bar.</a:t>
            </a:r>
          </a:p>
        </p:txBody>
      </p:sp>
      <p:cxnSp>
        <p:nvCxnSpPr>
          <p:cNvPr id="9" name="Straight Arrow Connector 8">
            <a:extLst>
              <a:ext uri="{FF2B5EF4-FFF2-40B4-BE49-F238E27FC236}">
                <a16:creationId xmlns:a16="http://schemas.microsoft.com/office/drawing/2014/main" id="{D6ADBC15-05E3-654C-ADAD-C5269697DE1D}"/>
              </a:ext>
            </a:extLst>
          </p:cNvPr>
          <p:cNvCxnSpPr>
            <a:cxnSpLocks/>
          </p:cNvCxnSpPr>
          <p:nvPr/>
        </p:nvCxnSpPr>
        <p:spPr>
          <a:xfrm flipH="1">
            <a:off x="7888236" y="1193504"/>
            <a:ext cx="331470" cy="68229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9111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F47BC0-2A65-864F-894E-2494DBA97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5515" y="2355803"/>
            <a:ext cx="3917212" cy="4429784"/>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psscale</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8469632" cy="643000"/>
          </a:xfrm>
        </p:spPr>
        <p:txBody>
          <a:bodyPr>
            <a:noAutofit/>
          </a:bodyPr>
          <a:lstStyle/>
          <a:p>
            <a:pPr>
              <a:spcBef>
                <a:spcPts val="0"/>
              </a:spcBef>
            </a:pPr>
            <a:r>
              <a:rPr lang="en-US" b="1" dirty="0" err="1">
                <a:solidFill>
                  <a:srgbClr val="008000"/>
                </a:solidFill>
                <a:latin typeface="Courier"/>
                <a:cs typeface="Courier"/>
              </a:rPr>
              <a:t>gmt</a:t>
            </a:r>
            <a:r>
              <a:rPr lang="en-US" b="1" dirty="0">
                <a:solidFill>
                  <a:srgbClr val="008000"/>
                </a:solidFill>
                <a:latin typeface="Courier"/>
                <a:cs typeface="Courier"/>
              </a:rPr>
              <a:t> </a:t>
            </a:r>
            <a:r>
              <a:rPr lang="en-US" b="1" dirty="0" err="1">
                <a:solidFill>
                  <a:srgbClr val="008000"/>
                </a:solidFill>
                <a:latin typeface="Courier"/>
                <a:cs typeface="Courier"/>
              </a:rPr>
              <a:t>grdimage</a:t>
            </a:r>
            <a:r>
              <a:rPr lang="en-US" b="1" dirty="0">
                <a:solidFill>
                  <a:srgbClr val="008000"/>
                </a:solidFill>
                <a:latin typeface="Courier"/>
                <a:cs typeface="Courier"/>
              </a:rPr>
              <a:t> </a:t>
            </a:r>
            <a:r>
              <a:rPr lang="en-US" b="1" dirty="0" err="1">
                <a:solidFill>
                  <a:srgbClr val="008000"/>
                </a:solidFill>
                <a:latin typeface="Courier"/>
                <a:cs typeface="Courier"/>
              </a:rPr>
              <a:t>ocean_age.nc</a:t>
            </a:r>
            <a:r>
              <a:rPr lang="en-US" b="1" dirty="0">
                <a:solidFill>
                  <a:srgbClr val="008000"/>
                </a:solidFill>
                <a:latin typeface="Courier"/>
                <a:cs typeface="Courier"/>
              </a:rPr>
              <a:t> -JM6i -R-40/10/-40/0 -</a:t>
            </a:r>
            <a:r>
              <a:rPr lang="en-US" b="1" dirty="0" err="1">
                <a:solidFill>
                  <a:srgbClr val="008000"/>
                </a:solidFill>
                <a:latin typeface="Courier"/>
                <a:cs typeface="Courier"/>
              </a:rPr>
              <a:t>Cage.cpt</a:t>
            </a:r>
            <a:r>
              <a:rPr lang="en-US" b="1" dirty="0">
                <a:solidFill>
                  <a:srgbClr val="008000"/>
                </a:solidFill>
                <a:latin typeface="Courier"/>
                <a:cs typeface="Courier"/>
              </a:rPr>
              <a:t> \</a:t>
            </a:r>
          </a:p>
          <a:p>
            <a:pPr>
              <a:spcBef>
                <a:spcPts val="0"/>
              </a:spcBef>
            </a:pPr>
            <a:r>
              <a:rPr lang="en-US" b="1" dirty="0">
                <a:solidFill>
                  <a:srgbClr val="008000"/>
                </a:solidFill>
                <a:latin typeface="Courier"/>
                <a:cs typeface="Courier"/>
              </a:rPr>
              <a:t>	-K &gt; age_5.ps</a:t>
            </a:r>
          </a:p>
          <a:p>
            <a:pPr>
              <a:spcBef>
                <a:spcPts val="0"/>
              </a:spcBef>
            </a:pPr>
            <a:r>
              <a:rPr lang="en-US" b="1" dirty="0" err="1">
                <a:solidFill>
                  <a:srgbClr val="008000"/>
                </a:solidFill>
                <a:latin typeface="Courier"/>
                <a:cs typeface="Courier"/>
              </a:rPr>
              <a:t>gmt</a:t>
            </a:r>
            <a:r>
              <a:rPr lang="en-US" b="1" dirty="0">
                <a:solidFill>
                  <a:srgbClr val="008000"/>
                </a:solidFill>
                <a:latin typeface="Courier"/>
                <a:cs typeface="Courier"/>
              </a:rPr>
              <a:t> </a:t>
            </a:r>
            <a:r>
              <a:rPr lang="en-US" b="1" dirty="0" err="1">
                <a:solidFill>
                  <a:srgbClr val="008000"/>
                </a:solidFill>
                <a:latin typeface="Courier"/>
                <a:cs typeface="Courier"/>
              </a:rPr>
              <a:t>psscale</a:t>
            </a:r>
            <a:r>
              <a:rPr lang="en-US" b="1" dirty="0">
                <a:solidFill>
                  <a:srgbClr val="008000"/>
                </a:solidFill>
                <a:latin typeface="Courier"/>
                <a:cs typeface="Courier"/>
              </a:rPr>
              <a:t> -D0/-3+w10/0.5+h -</a:t>
            </a:r>
            <a:r>
              <a:rPr lang="en-US" b="1" dirty="0" err="1">
                <a:solidFill>
                  <a:srgbClr val="008000"/>
                </a:solidFill>
                <a:latin typeface="Courier"/>
                <a:cs typeface="Courier"/>
              </a:rPr>
              <a:t>Cage.cpt</a:t>
            </a:r>
            <a:r>
              <a:rPr lang="en-US" b="1" dirty="0">
                <a:solidFill>
                  <a:srgbClr val="008000"/>
                </a:solidFill>
                <a:latin typeface="Courier"/>
                <a:cs typeface="Courier"/>
              </a:rPr>
              <a:t> -Ba10+l”Age” -O &gt;&gt; age_5.ps</a:t>
            </a:r>
          </a:p>
          <a:p>
            <a:pPr>
              <a:spcBef>
                <a:spcPts val="0"/>
              </a:spcBef>
            </a:pPr>
            <a:endParaRPr lang="fi-FI" b="1" dirty="0">
              <a:solidFill>
                <a:srgbClr val="008000"/>
              </a:solidFill>
              <a:latin typeface="Courier"/>
              <a:cs typeface="Courier"/>
            </a:endParaRPr>
          </a:p>
          <a:p>
            <a:pPr>
              <a:spcBef>
                <a:spcPts val="0"/>
              </a:spcBef>
            </a:pPr>
            <a:endParaRPr lang="fi-FI" sz="1600" b="1" dirty="0">
              <a:solidFill>
                <a:srgbClr val="008000"/>
              </a:solidFill>
              <a:latin typeface="Courier"/>
              <a:cs typeface="Courier"/>
            </a:endParaRPr>
          </a:p>
          <a:p>
            <a:pPr>
              <a:spcBef>
                <a:spcPts val="0"/>
              </a:spcBef>
            </a:pPr>
            <a:endParaRPr lang="en-US" dirty="0">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cs typeface="Courier"/>
              </a:rPr>
              <a:t>-</a:t>
            </a:r>
            <a:r>
              <a:rPr lang="en-US" sz="1600" b="1" dirty="0" err="1">
                <a:solidFill>
                  <a:srgbClr val="008000"/>
                </a:solidFill>
                <a:latin typeface="Courier"/>
                <a:cs typeface="Courier"/>
              </a:rPr>
              <a:t>Cage.cpt</a:t>
            </a:r>
            <a:endParaRPr lang="en-US" sz="1600" b="1" dirty="0">
              <a:solidFill>
                <a:srgbClr val="008000"/>
              </a:solidFill>
              <a:latin typeface="Courier"/>
              <a:cs typeface="Courier"/>
            </a:endParaRPr>
          </a:p>
          <a:p>
            <a:r>
              <a:rPr lang="en-US" sz="1600" dirty="0">
                <a:latin typeface="Helvetica"/>
              </a:rPr>
              <a:t>The scale bar will use the color palette defined with the </a:t>
            </a:r>
            <a:r>
              <a:rPr lang="en-US" sz="1600" b="1" dirty="0">
                <a:solidFill>
                  <a:srgbClr val="008000"/>
                </a:solidFill>
                <a:latin typeface="Courier"/>
              </a:rPr>
              <a:t>-C</a:t>
            </a:r>
            <a:r>
              <a:rPr lang="en-US" sz="1600" dirty="0">
                <a:latin typeface="Helvetica"/>
              </a:rPr>
              <a:t> option, just like </a:t>
            </a:r>
            <a:r>
              <a:rPr lang="en-US" sz="1600" b="1" dirty="0" err="1">
                <a:solidFill>
                  <a:srgbClr val="008000"/>
                </a:solidFill>
                <a:latin typeface="Courier"/>
              </a:rPr>
              <a:t>grdimage</a:t>
            </a:r>
            <a:r>
              <a:rPr lang="en-US" sz="1600" dirty="0">
                <a:latin typeface="Helvetica"/>
              </a:rPr>
              <a:t>.</a:t>
            </a:r>
          </a:p>
          <a:p>
            <a:endParaRPr lang="en-US" sz="1600" dirty="0">
              <a:latin typeface="Helvetica"/>
            </a:endParaRPr>
          </a:p>
          <a:p>
            <a:r>
              <a:rPr lang="en-US" sz="1600" b="1" dirty="0">
                <a:solidFill>
                  <a:srgbClr val="008000"/>
                </a:solidFill>
                <a:latin typeface="Courier"/>
                <a:cs typeface="Courier"/>
              </a:rPr>
              <a:t>-Ba10+l”Age”</a:t>
            </a:r>
          </a:p>
          <a:p>
            <a:r>
              <a:rPr lang="en-US" sz="1600" dirty="0">
                <a:latin typeface="Helvetica"/>
              </a:rPr>
              <a:t>The syntax for annotating the scale bar is very similar to that of </a:t>
            </a:r>
            <a:r>
              <a:rPr lang="en-US" sz="1600" b="1" dirty="0" err="1">
                <a:solidFill>
                  <a:srgbClr val="008000"/>
                </a:solidFill>
                <a:latin typeface="Courier"/>
              </a:rPr>
              <a:t>psbasemap</a:t>
            </a:r>
            <a:r>
              <a:rPr lang="en-US" sz="1600" dirty="0">
                <a:latin typeface="Helvetica"/>
              </a:rPr>
              <a:t>, and uses the same </a:t>
            </a:r>
            <a:r>
              <a:rPr lang="en-US" sz="1600" b="1" dirty="0">
                <a:solidFill>
                  <a:srgbClr val="008000"/>
                </a:solidFill>
                <a:latin typeface="Courier"/>
              </a:rPr>
              <a:t>-B</a:t>
            </a:r>
            <a:r>
              <a:rPr lang="en-US" sz="1600" dirty="0">
                <a:latin typeface="Helvetica"/>
              </a:rPr>
              <a:t> option. Here, we are annotating the scale bar every 10 increments (million years) and labeling it with the string “Age.”</a:t>
            </a:r>
          </a:p>
          <a:p>
            <a:endParaRPr lang="en-US" sz="1600" dirty="0">
              <a:latin typeface="Helvetica"/>
            </a:endParaRPr>
          </a:p>
        </p:txBody>
      </p:sp>
    </p:spTree>
    <p:extLst>
      <p:ext uri="{BB962C8B-B14F-4D97-AF65-F5344CB8AC3E}">
        <p14:creationId xmlns:p14="http://schemas.microsoft.com/office/powerpoint/2010/main" val="954723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D79C31-59DB-604B-A3C6-B53B340172B3}"/>
              </a:ext>
            </a:extLst>
          </p:cNvPr>
          <p:cNvSpPr>
            <a:spLocks noGrp="1"/>
          </p:cNvSpPr>
          <p:nvPr>
            <p:ph idx="1"/>
          </p:nvPr>
        </p:nvSpPr>
        <p:spPr>
          <a:xfrm>
            <a:off x="617220" y="1230713"/>
            <a:ext cx="7886700" cy="4415707"/>
          </a:xfrm>
        </p:spPr>
        <p:txBody>
          <a:bodyPr>
            <a:noAutofit/>
          </a:bodyPr>
          <a:lstStyle/>
          <a:p>
            <a:pPr marL="0" indent="0">
              <a:spcBef>
                <a:spcPts val="0"/>
              </a:spcBef>
              <a:buNone/>
            </a:pPr>
            <a:r>
              <a:rPr lang="en-US" sz="1600" b="1" dirty="0">
                <a:solidFill>
                  <a:srgbClr val="008000"/>
                </a:solidFill>
                <a:latin typeface="Courier"/>
              </a:rPr>
              <a:t>PSFILE=“</a:t>
            </a:r>
            <a:r>
              <a:rPr lang="en-US" sz="1600" b="1" dirty="0" err="1">
                <a:solidFill>
                  <a:srgbClr val="008000"/>
                </a:solidFill>
                <a:latin typeface="Courier"/>
              </a:rPr>
              <a:t>ocean_age.ps</a:t>
            </a:r>
            <a:r>
              <a:rPr lang="en-US" sz="1600" b="1" dirty="0">
                <a:solidFill>
                  <a:srgbClr val="008000"/>
                </a:solidFill>
                <a:latin typeface="Courier"/>
              </a:rPr>
              <a:t>”</a:t>
            </a:r>
          </a:p>
          <a:p>
            <a:pPr marL="0" indent="0">
              <a:spcBef>
                <a:spcPts val="0"/>
              </a:spcBef>
              <a:buNone/>
            </a:pPr>
            <a:r>
              <a:rPr lang="en-US" sz="1600" b="1" dirty="0">
                <a:solidFill>
                  <a:srgbClr val="008000"/>
                </a:solidFill>
                <a:latin typeface="Courier"/>
              </a:rPr>
              <a:t>PROJ=“-JM6i”</a:t>
            </a:r>
          </a:p>
          <a:p>
            <a:pPr marL="0" indent="0">
              <a:spcBef>
                <a:spcPts val="0"/>
              </a:spcBef>
              <a:buNone/>
            </a:pPr>
            <a:r>
              <a:rPr lang="en-US" sz="1600" b="1" dirty="0">
                <a:solidFill>
                  <a:srgbClr val="008000"/>
                </a:solidFill>
                <a:latin typeface="Courier"/>
              </a:rPr>
              <a:t>LIMS=“-R-40/10/-40/0”</a:t>
            </a:r>
          </a:p>
          <a:p>
            <a:pPr marL="0" indent="0">
              <a:spcBef>
                <a:spcPts val="0"/>
              </a:spcBef>
              <a:buNone/>
            </a:pPr>
            <a:endParaRPr lang="en-US" sz="1600" b="1" dirty="0">
              <a:solidFill>
                <a:srgbClr val="008000"/>
              </a:solidFill>
              <a:latin typeface="Courier"/>
            </a:endParaRPr>
          </a:p>
          <a:p>
            <a:pPr marL="0" indent="0">
              <a:spcBef>
                <a:spcPts val="0"/>
              </a:spcBef>
              <a:buNone/>
            </a:pPr>
            <a:r>
              <a:rPr lang="en-US" sz="1600" b="1" dirty="0">
                <a:solidFill>
                  <a:srgbClr val="008000"/>
                </a:solidFill>
                <a:latin typeface="Courier"/>
              </a:rPr>
              <a:t># Age in millions of years</a:t>
            </a:r>
          </a:p>
          <a:p>
            <a:pPr marL="0" indent="0">
              <a:spcBef>
                <a:spcPts val="0"/>
              </a:spcBef>
              <a:buNone/>
            </a:pPr>
            <a:r>
              <a:rPr lang="en-US" sz="1600" b="1" dirty="0">
                <a:solidFill>
                  <a:srgbClr val="008000"/>
                </a:solidFill>
                <a:latin typeface="Courier"/>
              </a:rPr>
              <a:t>AGE_MIN=“0”</a:t>
            </a:r>
          </a:p>
          <a:p>
            <a:pPr marL="0" indent="0">
              <a:spcBef>
                <a:spcPts val="0"/>
              </a:spcBef>
              <a:buNone/>
            </a:pPr>
            <a:r>
              <a:rPr lang="en-US" sz="1600" b="1" dirty="0">
                <a:solidFill>
                  <a:srgbClr val="008000"/>
                </a:solidFill>
                <a:latin typeface="Courier"/>
              </a:rPr>
              <a:t>AGE_MAX=“120”</a:t>
            </a:r>
          </a:p>
          <a:p>
            <a:pPr marL="0" indent="0">
              <a:spcBef>
                <a:spcPts val="0"/>
              </a:spcBef>
              <a:buNone/>
            </a:pPr>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makecpt</a:t>
            </a:r>
            <a:r>
              <a:rPr lang="en-US" sz="1600" b="1" dirty="0">
                <a:solidFill>
                  <a:srgbClr val="008000"/>
                </a:solidFill>
                <a:latin typeface="Courier"/>
              </a:rPr>
              <a:t> -</a:t>
            </a:r>
            <a:r>
              <a:rPr lang="en-US" sz="1600" b="1" dirty="0" err="1">
                <a:solidFill>
                  <a:srgbClr val="008000"/>
                </a:solidFill>
                <a:latin typeface="Courier"/>
              </a:rPr>
              <a:t>Cinferno</a:t>
            </a:r>
            <a:r>
              <a:rPr lang="en-US" sz="1600" b="1" dirty="0">
                <a:solidFill>
                  <a:srgbClr val="008000"/>
                </a:solidFill>
                <a:latin typeface="Courier"/>
              </a:rPr>
              <a:t> -T$AGE_MIN/$AGE_MAX/10 -D -I &gt; </a:t>
            </a:r>
            <a:r>
              <a:rPr lang="en-US" sz="1600" b="1" dirty="0" err="1">
                <a:solidFill>
                  <a:srgbClr val="008000"/>
                </a:solidFill>
                <a:latin typeface="Courier"/>
              </a:rPr>
              <a:t>age.cpt</a:t>
            </a:r>
            <a:endParaRPr lang="en-US" sz="1600" b="1" dirty="0">
              <a:solidFill>
                <a:srgbClr val="008000"/>
              </a:solidFill>
              <a:latin typeface="Courier"/>
            </a:endParaRPr>
          </a:p>
          <a:p>
            <a:pPr marL="0" indent="0">
              <a:spcBef>
                <a:spcPts val="0"/>
              </a:spcBef>
              <a:buNone/>
            </a:pPr>
            <a:endParaRPr lang="en-US" sz="1600" b="1" dirty="0">
              <a:solidFill>
                <a:srgbClr val="008000"/>
              </a:solidFill>
              <a:latin typeface="Courier"/>
            </a:endParaRPr>
          </a:p>
          <a:p>
            <a:pPr marL="0" indent="0">
              <a:spcBef>
                <a:spcPts val="0"/>
              </a:spcBef>
              <a:buNone/>
            </a:pPr>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grdimage</a:t>
            </a:r>
            <a:r>
              <a:rPr lang="en-US" sz="1600" b="1" dirty="0">
                <a:solidFill>
                  <a:srgbClr val="008000"/>
                </a:solidFill>
                <a:latin typeface="Courier"/>
              </a:rPr>
              <a:t> </a:t>
            </a:r>
            <a:r>
              <a:rPr lang="en-US" sz="1600" b="1" dirty="0" err="1">
                <a:solidFill>
                  <a:srgbClr val="008000"/>
                </a:solidFill>
                <a:latin typeface="Courier"/>
              </a:rPr>
              <a:t>ocean_age.nc</a:t>
            </a:r>
            <a:r>
              <a:rPr lang="en-US" sz="1600" b="1" dirty="0">
                <a:solidFill>
                  <a:srgbClr val="008000"/>
                </a:solidFill>
                <a:latin typeface="Courier"/>
              </a:rPr>
              <a:t> $PROJ $LIMS -</a:t>
            </a:r>
            <a:r>
              <a:rPr lang="en-US" sz="1600" b="1" dirty="0" err="1">
                <a:solidFill>
                  <a:srgbClr val="008000"/>
                </a:solidFill>
                <a:latin typeface="Courier"/>
              </a:rPr>
              <a:t>Cage.cpt</a:t>
            </a:r>
            <a:r>
              <a:rPr lang="en-US" sz="1600" b="1" dirty="0">
                <a:solidFill>
                  <a:srgbClr val="008000"/>
                </a:solidFill>
                <a:latin typeface="Courier"/>
              </a:rPr>
              <a:t> \</a:t>
            </a:r>
          </a:p>
          <a:p>
            <a:pPr marL="0" indent="0">
              <a:spcBef>
                <a:spcPts val="0"/>
              </a:spcBef>
              <a:buNone/>
            </a:pPr>
            <a:r>
              <a:rPr lang="en-US" sz="1600" b="1" dirty="0">
                <a:solidFill>
                  <a:srgbClr val="008000"/>
                </a:solidFill>
                <a:latin typeface="Courier"/>
              </a:rPr>
              <a:t>	-Y2i -K &gt; $PSFILE</a:t>
            </a:r>
          </a:p>
          <a:p>
            <a:pPr marL="0" indent="0">
              <a:lnSpc>
                <a:spcPct val="100000"/>
              </a:lnSpc>
              <a:spcBef>
                <a:spcPts val="0"/>
              </a:spcBef>
              <a:buNone/>
            </a:pPr>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pscoast</a:t>
            </a:r>
            <a:r>
              <a:rPr lang="en-US" sz="1600" b="1" dirty="0">
                <a:solidFill>
                  <a:srgbClr val="008000"/>
                </a:solidFill>
                <a:latin typeface="Courier"/>
              </a:rPr>
              <a:t> $PROJ $LIMS -Di -W1p -K -O &gt;&gt; $PSFILE</a:t>
            </a:r>
          </a:p>
          <a:p>
            <a:pPr marL="0" indent="0">
              <a:spcBef>
                <a:spcPts val="0"/>
              </a:spcBef>
              <a:buNone/>
            </a:pPr>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psbasemap</a:t>
            </a:r>
            <a:r>
              <a:rPr lang="en-US" sz="1600" b="1" dirty="0">
                <a:solidFill>
                  <a:srgbClr val="008000"/>
                </a:solidFill>
                <a:latin typeface="Courier"/>
              </a:rPr>
              <a:t> $PROJ $LIMS -Bxa5 -Bya5 -</a:t>
            </a:r>
            <a:r>
              <a:rPr lang="en-US" sz="1600" b="1" dirty="0" err="1">
                <a:solidFill>
                  <a:srgbClr val="008000"/>
                </a:solidFill>
                <a:latin typeface="Courier"/>
              </a:rPr>
              <a:t>BWeSn</a:t>
            </a:r>
            <a:r>
              <a:rPr lang="en-US" sz="1600" b="1" dirty="0">
                <a:solidFill>
                  <a:srgbClr val="008000"/>
                </a:solidFill>
                <a:latin typeface="Courier"/>
              </a:rPr>
              <a:t> -K -O &gt;&gt; $PSFILE</a:t>
            </a:r>
          </a:p>
          <a:p>
            <a:pPr marL="0" indent="0">
              <a:spcBef>
                <a:spcPts val="0"/>
              </a:spcBef>
              <a:buNone/>
            </a:pPr>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psscale</a:t>
            </a:r>
            <a:r>
              <a:rPr lang="en-US" sz="1600" b="1" dirty="0">
                <a:solidFill>
                  <a:srgbClr val="008000"/>
                </a:solidFill>
                <a:latin typeface="Courier"/>
              </a:rPr>
              <a:t> -D0i/-1i+w6i/0.25i+h -</a:t>
            </a:r>
            <a:r>
              <a:rPr lang="en-US" sz="1600" b="1" dirty="0" err="1">
                <a:solidFill>
                  <a:srgbClr val="008000"/>
                </a:solidFill>
                <a:latin typeface="Courier"/>
              </a:rPr>
              <a:t>Cage.cpt</a:t>
            </a:r>
            <a:r>
              <a:rPr lang="en-US" sz="1600" b="1" dirty="0">
                <a:solidFill>
                  <a:srgbClr val="008000"/>
                </a:solidFill>
                <a:latin typeface="Courier"/>
              </a:rPr>
              <a:t> \</a:t>
            </a:r>
          </a:p>
          <a:p>
            <a:pPr marL="0" indent="0">
              <a:spcBef>
                <a:spcPts val="0"/>
              </a:spcBef>
              <a:buNone/>
            </a:pPr>
            <a:r>
              <a:rPr lang="en-US" sz="1600" b="1" dirty="0">
                <a:solidFill>
                  <a:srgbClr val="008000"/>
                </a:solidFill>
                <a:latin typeface="Courier"/>
              </a:rPr>
              <a:t>	-Bg10a10+l”Age of Ocean Floor (Ma)” -O &gt;&gt; $PSFILE</a:t>
            </a:r>
            <a:endParaRPr lang="en-US" dirty="0"/>
          </a:p>
        </p:txBody>
      </p:sp>
      <p:sp>
        <p:nvSpPr>
          <p:cNvPr id="3" name="TextBox 2">
            <a:extLst>
              <a:ext uri="{FF2B5EF4-FFF2-40B4-BE49-F238E27FC236}">
                <a16:creationId xmlns:a16="http://schemas.microsoft.com/office/drawing/2014/main" id="{EC19E161-F740-0949-91C9-E768F04B9FF3}"/>
              </a:ext>
            </a:extLst>
          </p:cNvPr>
          <p:cNvSpPr txBox="1"/>
          <p:nvPr/>
        </p:nvSpPr>
        <p:spPr>
          <a:xfrm>
            <a:off x="3427991" y="1413438"/>
            <a:ext cx="2716777" cy="369332"/>
          </a:xfrm>
          <a:prstGeom prst="rect">
            <a:avLst/>
          </a:prstGeom>
          <a:noFill/>
        </p:spPr>
        <p:txBody>
          <a:bodyPr wrap="square" rtlCol="0">
            <a:spAutoFit/>
          </a:bodyPr>
          <a:lstStyle/>
          <a:p>
            <a:r>
              <a:rPr lang="en-US" i="1" dirty="0">
                <a:solidFill>
                  <a:srgbClr val="FF0000"/>
                </a:solidFill>
                <a:latin typeface="Helvetica" pitchFamily="2" charset="0"/>
              </a:rPr>
              <a:t>Plotting variables</a:t>
            </a:r>
          </a:p>
        </p:txBody>
      </p:sp>
      <p:sp>
        <p:nvSpPr>
          <p:cNvPr id="6" name="TextBox 5">
            <a:extLst>
              <a:ext uri="{FF2B5EF4-FFF2-40B4-BE49-F238E27FC236}">
                <a16:creationId xmlns:a16="http://schemas.microsoft.com/office/drawing/2014/main" id="{DCB356B9-D7C3-C645-8A9C-7C848535CF77}"/>
              </a:ext>
            </a:extLst>
          </p:cNvPr>
          <p:cNvSpPr txBox="1"/>
          <p:nvPr/>
        </p:nvSpPr>
        <p:spPr>
          <a:xfrm>
            <a:off x="3928882" y="2043850"/>
            <a:ext cx="2716777" cy="369332"/>
          </a:xfrm>
          <a:prstGeom prst="rect">
            <a:avLst/>
          </a:prstGeom>
          <a:noFill/>
        </p:spPr>
        <p:txBody>
          <a:bodyPr wrap="square" rtlCol="0">
            <a:spAutoFit/>
          </a:bodyPr>
          <a:lstStyle/>
          <a:p>
            <a:r>
              <a:rPr lang="en-US" i="1" dirty="0">
                <a:solidFill>
                  <a:srgbClr val="FF0000"/>
                </a:solidFill>
                <a:latin typeface="Helvetica" pitchFamily="2" charset="0"/>
              </a:rPr>
              <a:t>Color palette range</a:t>
            </a:r>
          </a:p>
        </p:txBody>
      </p:sp>
      <p:sp>
        <p:nvSpPr>
          <p:cNvPr id="7" name="TextBox 6">
            <a:extLst>
              <a:ext uri="{FF2B5EF4-FFF2-40B4-BE49-F238E27FC236}">
                <a16:creationId xmlns:a16="http://schemas.microsoft.com/office/drawing/2014/main" id="{0FCD8CC6-3193-7F41-A8DE-C77FCEFBA63D}"/>
              </a:ext>
            </a:extLst>
          </p:cNvPr>
          <p:cNvSpPr txBox="1"/>
          <p:nvPr/>
        </p:nvSpPr>
        <p:spPr>
          <a:xfrm>
            <a:off x="5201927" y="2413182"/>
            <a:ext cx="2716777" cy="369332"/>
          </a:xfrm>
          <a:prstGeom prst="rect">
            <a:avLst/>
          </a:prstGeom>
          <a:noFill/>
        </p:spPr>
        <p:txBody>
          <a:bodyPr wrap="square" rtlCol="0">
            <a:spAutoFit/>
          </a:bodyPr>
          <a:lstStyle/>
          <a:p>
            <a:r>
              <a:rPr lang="en-US" i="1" dirty="0">
                <a:solidFill>
                  <a:srgbClr val="FF0000"/>
                </a:solidFill>
                <a:latin typeface="Helvetica" pitchFamily="2" charset="0"/>
              </a:rPr>
              <a:t>Make color palette</a:t>
            </a:r>
          </a:p>
        </p:txBody>
      </p:sp>
      <p:sp>
        <p:nvSpPr>
          <p:cNvPr id="8" name="TextBox 7">
            <a:extLst>
              <a:ext uri="{FF2B5EF4-FFF2-40B4-BE49-F238E27FC236}">
                <a16:creationId xmlns:a16="http://schemas.microsoft.com/office/drawing/2014/main" id="{BBB61B6F-2CB8-254A-B65B-9F12370A1973}"/>
              </a:ext>
            </a:extLst>
          </p:cNvPr>
          <p:cNvSpPr txBox="1"/>
          <p:nvPr/>
        </p:nvSpPr>
        <p:spPr>
          <a:xfrm>
            <a:off x="6768681" y="3602689"/>
            <a:ext cx="1946255" cy="369332"/>
          </a:xfrm>
          <a:prstGeom prst="rect">
            <a:avLst/>
          </a:prstGeom>
          <a:noFill/>
        </p:spPr>
        <p:txBody>
          <a:bodyPr wrap="square" rtlCol="0">
            <a:spAutoFit/>
          </a:bodyPr>
          <a:lstStyle/>
          <a:p>
            <a:r>
              <a:rPr lang="en-US" i="1" dirty="0">
                <a:solidFill>
                  <a:srgbClr val="FF0000"/>
                </a:solidFill>
                <a:latin typeface="Helvetica" pitchFamily="2" charset="0"/>
              </a:rPr>
              <a:t>Plot coastlines</a:t>
            </a:r>
          </a:p>
        </p:txBody>
      </p:sp>
      <p:sp>
        <p:nvSpPr>
          <p:cNvPr id="9" name="TextBox 8">
            <a:extLst>
              <a:ext uri="{FF2B5EF4-FFF2-40B4-BE49-F238E27FC236}">
                <a16:creationId xmlns:a16="http://schemas.microsoft.com/office/drawing/2014/main" id="{06FF1E09-4FEF-6144-9F33-CC196E318208}"/>
              </a:ext>
            </a:extLst>
          </p:cNvPr>
          <p:cNvSpPr txBox="1"/>
          <p:nvPr/>
        </p:nvSpPr>
        <p:spPr>
          <a:xfrm>
            <a:off x="6686619" y="3151846"/>
            <a:ext cx="1946255" cy="369332"/>
          </a:xfrm>
          <a:prstGeom prst="rect">
            <a:avLst/>
          </a:prstGeom>
          <a:noFill/>
        </p:spPr>
        <p:txBody>
          <a:bodyPr wrap="square" rtlCol="0">
            <a:spAutoFit/>
          </a:bodyPr>
          <a:lstStyle/>
          <a:p>
            <a:r>
              <a:rPr lang="en-US" i="1" dirty="0">
                <a:solidFill>
                  <a:srgbClr val="FF0000"/>
                </a:solidFill>
                <a:latin typeface="Helvetica" pitchFamily="2" charset="0"/>
              </a:rPr>
              <a:t>Plot ocean age</a:t>
            </a:r>
          </a:p>
        </p:txBody>
      </p:sp>
      <p:sp>
        <p:nvSpPr>
          <p:cNvPr id="10" name="TextBox 9">
            <a:extLst>
              <a:ext uri="{FF2B5EF4-FFF2-40B4-BE49-F238E27FC236}">
                <a16:creationId xmlns:a16="http://schemas.microsoft.com/office/drawing/2014/main" id="{A5AACFF5-F26C-3E48-9EB2-ED1AA360B67B}"/>
              </a:ext>
            </a:extLst>
          </p:cNvPr>
          <p:cNvSpPr txBox="1"/>
          <p:nvPr/>
        </p:nvSpPr>
        <p:spPr>
          <a:xfrm>
            <a:off x="7401727" y="4053532"/>
            <a:ext cx="1946255" cy="369332"/>
          </a:xfrm>
          <a:prstGeom prst="rect">
            <a:avLst/>
          </a:prstGeom>
          <a:noFill/>
        </p:spPr>
        <p:txBody>
          <a:bodyPr wrap="square" rtlCol="0">
            <a:spAutoFit/>
          </a:bodyPr>
          <a:lstStyle/>
          <a:p>
            <a:r>
              <a:rPr lang="en-US" i="1" dirty="0">
                <a:solidFill>
                  <a:srgbClr val="FF0000"/>
                </a:solidFill>
                <a:latin typeface="Helvetica" pitchFamily="2" charset="0"/>
              </a:rPr>
              <a:t>Plot map frame</a:t>
            </a:r>
          </a:p>
        </p:txBody>
      </p:sp>
      <p:sp>
        <p:nvSpPr>
          <p:cNvPr id="11" name="TextBox 10">
            <a:extLst>
              <a:ext uri="{FF2B5EF4-FFF2-40B4-BE49-F238E27FC236}">
                <a16:creationId xmlns:a16="http://schemas.microsoft.com/office/drawing/2014/main" id="{4062B7DF-C6C1-A543-9109-D89ECF0A940C}"/>
              </a:ext>
            </a:extLst>
          </p:cNvPr>
          <p:cNvSpPr txBox="1"/>
          <p:nvPr/>
        </p:nvSpPr>
        <p:spPr>
          <a:xfrm>
            <a:off x="860250" y="4557624"/>
            <a:ext cx="1946255" cy="369332"/>
          </a:xfrm>
          <a:prstGeom prst="rect">
            <a:avLst/>
          </a:prstGeom>
          <a:noFill/>
        </p:spPr>
        <p:txBody>
          <a:bodyPr wrap="square" rtlCol="0">
            <a:spAutoFit/>
          </a:bodyPr>
          <a:lstStyle/>
          <a:p>
            <a:r>
              <a:rPr lang="en-US" i="1" dirty="0">
                <a:solidFill>
                  <a:srgbClr val="FF0000"/>
                </a:solidFill>
                <a:latin typeface="Helvetica" pitchFamily="2" charset="0"/>
              </a:rPr>
              <a:t>Plot scale bar</a:t>
            </a:r>
          </a:p>
        </p:txBody>
      </p:sp>
      <p:sp>
        <p:nvSpPr>
          <p:cNvPr id="12" name="TextBox 11">
            <a:extLst>
              <a:ext uri="{FF2B5EF4-FFF2-40B4-BE49-F238E27FC236}">
                <a16:creationId xmlns:a16="http://schemas.microsoft.com/office/drawing/2014/main" id="{2A1B749D-75F2-504E-B859-CB7F77CC3E1F}"/>
              </a:ext>
            </a:extLst>
          </p:cNvPr>
          <p:cNvSpPr txBox="1"/>
          <p:nvPr/>
        </p:nvSpPr>
        <p:spPr>
          <a:xfrm>
            <a:off x="2650842" y="5492001"/>
            <a:ext cx="3219300" cy="830997"/>
          </a:xfrm>
          <a:prstGeom prst="rect">
            <a:avLst/>
          </a:prstGeom>
          <a:noFill/>
        </p:spPr>
        <p:txBody>
          <a:bodyPr wrap="square" rtlCol="0">
            <a:spAutoFit/>
          </a:bodyPr>
          <a:lstStyle/>
          <a:p>
            <a:r>
              <a:rPr lang="en-US" sz="2400" i="1" dirty="0">
                <a:solidFill>
                  <a:srgbClr val="FF0000"/>
                </a:solidFill>
                <a:latin typeface="Helvetica" pitchFamily="2" charset="0"/>
              </a:rPr>
              <a:t>A basic shell script for plotting ocean age</a:t>
            </a:r>
          </a:p>
        </p:txBody>
      </p:sp>
    </p:spTree>
    <p:extLst>
      <p:ext uri="{BB962C8B-B14F-4D97-AF65-F5344CB8AC3E}">
        <p14:creationId xmlns:p14="http://schemas.microsoft.com/office/powerpoint/2010/main" val="3561006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230549-78B3-1047-B086-FBD407D7D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777240"/>
            <a:ext cx="5590143" cy="5600700"/>
          </a:xfrm>
          <a:prstGeom prst="rect">
            <a:avLst/>
          </a:prstGeom>
        </p:spPr>
      </p:pic>
    </p:spTree>
    <p:extLst>
      <p:ext uri="{BB962C8B-B14F-4D97-AF65-F5344CB8AC3E}">
        <p14:creationId xmlns:p14="http://schemas.microsoft.com/office/powerpoint/2010/main" val="3478480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grdcontour</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829552" cy="643000"/>
          </a:xfrm>
        </p:spPr>
        <p:txBody>
          <a:bodyPr>
            <a:norm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grdimage</a:t>
            </a:r>
            <a:r>
              <a:rPr lang="fi-FI" sz="1600" b="1" dirty="0">
                <a:solidFill>
                  <a:srgbClr val="008000"/>
                </a:solidFill>
                <a:latin typeface="Courier"/>
                <a:cs typeface="Courier"/>
              </a:rPr>
              <a:t> </a:t>
            </a:r>
            <a:r>
              <a:rPr lang="fi-FI" sz="1600" b="1" dirty="0" err="1">
                <a:solidFill>
                  <a:srgbClr val="008000"/>
                </a:solidFill>
                <a:latin typeface="Courier"/>
                <a:cs typeface="Courier"/>
              </a:rPr>
              <a:t>sam</a:t>
            </a:r>
            <a:r>
              <a:rPr lang="fi-FI" b="1" dirty="0" err="1">
                <a:solidFill>
                  <a:srgbClr val="008000"/>
                </a:solidFill>
                <a:latin typeface="Courier"/>
                <a:cs typeface="Courier"/>
              </a:rPr>
              <a:t>_slab</a:t>
            </a:r>
            <a:r>
              <a:rPr lang="fi-FI" sz="1600" b="1" dirty="0" err="1">
                <a:solidFill>
                  <a:srgbClr val="008000"/>
                </a:solidFill>
                <a:latin typeface="Courier"/>
                <a:cs typeface="Courier"/>
              </a:rPr>
              <a:t>.grd</a:t>
            </a:r>
            <a:r>
              <a:rPr lang="fi-FI" sz="1600" b="1" dirty="0">
                <a:solidFill>
                  <a:srgbClr val="008000"/>
                </a:solidFill>
                <a:latin typeface="Courier"/>
                <a:cs typeface="Courier"/>
              </a:rPr>
              <a:t> -JM5i </a:t>
            </a:r>
            <a:r>
              <a:rPr lang="fi-FI" b="1" dirty="0">
                <a:solidFill>
                  <a:srgbClr val="008000"/>
                </a:solidFill>
                <a:latin typeface="Courier"/>
                <a:cs typeface="Courier"/>
              </a:rPr>
              <a:t>-R280/300/-35/-10 </a:t>
            </a:r>
            <a:r>
              <a:rPr lang="fi-FI" sz="1600" b="1" dirty="0">
                <a:solidFill>
                  <a:srgbClr val="008000"/>
                </a:solidFill>
                <a:latin typeface="Courier"/>
                <a:cs typeface="Courier"/>
              </a:rPr>
              <a:t>&gt; slab_0.ps</a:t>
            </a: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rPr>
              <a:t>Next, we will plot the depth of the subduction plate interface beneath the western coast of South America. Start by using </a:t>
            </a:r>
            <a:r>
              <a:rPr lang="en-US" sz="1600" b="1" dirty="0" err="1">
                <a:solidFill>
                  <a:srgbClr val="008000"/>
                </a:solidFill>
                <a:latin typeface="Courier"/>
              </a:rPr>
              <a:t>grdimage</a:t>
            </a:r>
            <a:r>
              <a:rPr lang="en-US" sz="1600" dirty="0">
                <a:latin typeface="Helvetica"/>
              </a:rPr>
              <a:t> with the default coloring option. Again, this gives us very little actual information...</a:t>
            </a:r>
          </a:p>
          <a:p>
            <a:endParaRPr lang="en-US" sz="1600" dirty="0">
              <a:latin typeface="Helvetica"/>
            </a:endParaRPr>
          </a:p>
          <a:p>
            <a:r>
              <a:rPr lang="en-US" sz="1600" dirty="0">
                <a:latin typeface="Helvetica"/>
              </a:rPr>
              <a:t>The data come from Slab1.0 (Hayes et al., 2012). You can download the clipped grid file from my </a:t>
            </a:r>
            <a:r>
              <a:rPr lang="en-US" sz="1600" dirty="0">
                <a:latin typeface="Helvetica"/>
                <a:hlinkClick r:id="rId2"/>
              </a:rPr>
              <a:t>Tutorials page</a:t>
            </a:r>
            <a:r>
              <a:rPr lang="en-US" sz="1600" dirty="0">
                <a:latin typeface="Helvetica"/>
              </a:rPr>
              <a:t> or the full dataset (along with other subduction zones) directly from the U.S. Geological Survey (</a:t>
            </a:r>
            <a:r>
              <a:rPr lang="en-US" sz="1600" dirty="0">
                <a:latin typeface="Helvetica"/>
                <a:hlinkClick r:id="rId3"/>
              </a:rPr>
              <a:t>https://earthquake.usgs.gov/data/slab</a:t>
            </a:r>
            <a:r>
              <a:rPr lang="en-US" sz="1600" dirty="0">
                <a:latin typeface="Helvetica"/>
              </a:rPr>
              <a:t>)</a:t>
            </a:r>
          </a:p>
        </p:txBody>
      </p:sp>
      <p:sp>
        <p:nvSpPr>
          <p:cNvPr id="7" name="TextBox 6">
            <a:extLst>
              <a:ext uri="{FF2B5EF4-FFF2-40B4-BE49-F238E27FC236}">
                <a16:creationId xmlns:a16="http://schemas.microsoft.com/office/drawing/2014/main" id="{39B9FEC5-5961-2A4E-8ACC-054B72015E11}"/>
              </a:ext>
            </a:extLst>
          </p:cNvPr>
          <p:cNvSpPr txBox="1"/>
          <p:nvPr/>
        </p:nvSpPr>
        <p:spPr>
          <a:xfrm>
            <a:off x="5332" y="6396335"/>
            <a:ext cx="8429936" cy="461665"/>
          </a:xfrm>
          <a:prstGeom prst="rect">
            <a:avLst/>
          </a:prstGeom>
          <a:noFill/>
        </p:spPr>
        <p:txBody>
          <a:bodyPr wrap="none" rtlCol="0">
            <a:spAutoFit/>
          </a:bodyPr>
          <a:lstStyle/>
          <a:p>
            <a:r>
              <a:rPr lang="en-US" sz="1200" i="1" dirty="0">
                <a:latin typeface="Helvetica" pitchFamily="2" charset="0"/>
              </a:rPr>
              <a:t>Hayes, G.P., Wald, D.J., Johnson, R.L. (2012). Slab1.0: A three-dimensional model of global subduction zone geometries.</a:t>
            </a:r>
          </a:p>
          <a:p>
            <a:r>
              <a:rPr lang="en-US" sz="1200" i="1" dirty="0">
                <a:latin typeface="Helvetica" pitchFamily="2" charset="0"/>
              </a:rPr>
              <a:t>Journal of Geophysical Research,117, B01302. http://</a:t>
            </a:r>
            <a:r>
              <a:rPr lang="en-US" sz="1200" i="1" dirty="0" err="1">
                <a:latin typeface="Helvetica" pitchFamily="2" charset="0"/>
              </a:rPr>
              <a:t>doi.org</a:t>
            </a:r>
            <a:r>
              <a:rPr lang="en-US" sz="1200" i="1" dirty="0">
                <a:latin typeface="Helvetica" pitchFamily="2" charset="0"/>
              </a:rPr>
              <a:t>/10.1029/2011JB008524</a:t>
            </a:r>
          </a:p>
        </p:txBody>
      </p:sp>
      <p:pic>
        <p:nvPicPr>
          <p:cNvPr id="3" name="Picture 2">
            <a:extLst>
              <a:ext uri="{FF2B5EF4-FFF2-40B4-BE49-F238E27FC236}">
                <a16:creationId xmlns:a16="http://schemas.microsoft.com/office/drawing/2014/main" id="{CC35619D-3295-5241-81CE-DB4EFDBA81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295" y="2192401"/>
            <a:ext cx="2987492" cy="4062989"/>
          </a:xfrm>
          <a:prstGeom prst="rect">
            <a:avLst/>
          </a:prstGeom>
        </p:spPr>
      </p:pic>
    </p:spTree>
    <p:extLst>
      <p:ext uri="{BB962C8B-B14F-4D97-AF65-F5344CB8AC3E}">
        <p14:creationId xmlns:p14="http://schemas.microsoft.com/office/powerpoint/2010/main" val="3061822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grdcontour</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978070" cy="643000"/>
          </a:xfrm>
        </p:spPr>
        <p:txBody>
          <a:bodyPr>
            <a:norm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grdcontour</a:t>
            </a:r>
            <a:r>
              <a:rPr lang="fi-FI" sz="1600" b="1" dirty="0">
                <a:solidFill>
                  <a:srgbClr val="008000"/>
                </a:solidFill>
                <a:latin typeface="Courier"/>
                <a:cs typeface="Courier"/>
              </a:rPr>
              <a:t> </a:t>
            </a:r>
            <a:r>
              <a:rPr lang="fi-FI" sz="1600" b="1" dirty="0" err="1">
                <a:solidFill>
                  <a:srgbClr val="008000"/>
                </a:solidFill>
                <a:latin typeface="Courier"/>
                <a:cs typeface="Courier"/>
              </a:rPr>
              <a:t>sam</a:t>
            </a:r>
            <a:r>
              <a:rPr lang="fi-FI" b="1" dirty="0" err="1">
                <a:solidFill>
                  <a:srgbClr val="008000"/>
                </a:solidFill>
                <a:latin typeface="Courier"/>
                <a:cs typeface="Courier"/>
              </a:rPr>
              <a:t>_slab</a:t>
            </a:r>
            <a:r>
              <a:rPr lang="fi-FI" sz="1600" b="1" dirty="0" err="1">
                <a:solidFill>
                  <a:srgbClr val="008000"/>
                </a:solidFill>
                <a:latin typeface="Courier"/>
                <a:cs typeface="Courier"/>
              </a:rPr>
              <a:t>.grd</a:t>
            </a:r>
            <a:r>
              <a:rPr lang="fi-FI" sz="1600" b="1" dirty="0">
                <a:solidFill>
                  <a:srgbClr val="008000"/>
                </a:solidFill>
                <a:latin typeface="Courier"/>
                <a:cs typeface="Courier"/>
              </a:rPr>
              <a:t> -JM5i </a:t>
            </a:r>
            <a:r>
              <a:rPr lang="fi-FI" b="1" dirty="0">
                <a:solidFill>
                  <a:srgbClr val="008000"/>
                </a:solidFill>
                <a:latin typeface="Courier"/>
                <a:cs typeface="Courier"/>
              </a:rPr>
              <a:t>-R280/300/-35/-10 -C25 -W1p \</a:t>
            </a:r>
          </a:p>
          <a:p>
            <a:pPr>
              <a:spcBef>
                <a:spcPts val="0"/>
              </a:spcBef>
            </a:pPr>
            <a:r>
              <a:rPr lang="fi-FI" sz="1600" b="1" dirty="0">
                <a:solidFill>
                  <a:srgbClr val="008000"/>
                </a:solidFill>
                <a:latin typeface="Courier"/>
                <a:cs typeface="Courier"/>
              </a:rPr>
              <a:t>	&gt; slab_1.ps</a:t>
            </a: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grdcontour</a:t>
            </a:r>
            <a:endParaRPr lang="fi-FI" sz="1600" b="1" dirty="0">
              <a:solidFill>
                <a:srgbClr val="008000"/>
              </a:solidFill>
              <a:latin typeface="Courier"/>
              <a:cs typeface="Courier"/>
            </a:endParaRPr>
          </a:p>
          <a:p>
            <a:r>
              <a:rPr lang="en-US" sz="1600" dirty="0">
                <a:latin typeface="Helvetica"/>
              </a:rPr>
              <a:t>Another common way to show 3D raster data is with contour lines. GMT can do this for </a:t>
            </a:r>
            <a:r>
              <a:rPr lang="en-US" sz="1600" dirty="0" err="1">
                <a:latin typeface="Helvetica"/>
              </a:rPr>
              <a:t>NetCDF</a:t>
            </a:r>
            <a:r>
              <a:rPr lang="en-US" sz="1600" dirty="0">
                <a:latin typeface="Helvetica"/>
              </a:rPr>
              <a:t> files with the command </a:t>
            </a:r>
            <a:r>
              <a:rPr lang="en-US" sz="1600" b="1" dirty="0" err="1">
                <a:solidFill>
                  <a:srgbClr val="008000"/>
                </a:solidFill>
                <a:latin typeface="Courier"/>
              </a:rPr>
              <a:t>grdcontour</a:t>
            </a:r>
            <a:r>
              <a:rPr lang="en-US" sz="1600" dirty="0">
                <a:latin typeface="Helvetica"/>
              </a:rPr>
              <a:t>.</a:t>
            </a:r>
          </a:p>
          <a:p>
            <a:endParaRPr lang="en-US" sz="1600" dirty="0">
              <a:latin typeface="Helvetica"/>
            </a:endParaRPr>
          </a:p>
          <a:p>
            <a:r>
              <a:rPr lang="fi-FI" sz="1600" b="1" dirty="0">
                <a:solidFill>
                  <a:srgbClr val="008000"/>
                </a:solidFill>
                <a:latin typeface="Courier"/>
                <a:cs typeface="Courier"/>
              </a:rPr>
              <a:t>-C25</a:t>
            </a:r>
          </a:p>
          <a:p>
            <a:r>
              <a:rPr lang="en-US" sz="1600" dirty="0">
                <a:latin typeface="Helvetica"/>
              </a:rPr>
              <a:t>The contour interval is specified using the </a:t>
            </a:r>
            <a:r>
              <a:rPr lang="fi-FI" sz="1600" b="1" dirty="0">
                <a:solidFill>
                  <a:srgbClr val="008000"/>
                </a:solidFill>
                <a:latin typeface="Courier"/>
                <a:cs typeface="Courier"/>
              </a:rPr>
              <a:t>-C</a:t>
            </a:r>
            <a:r>
              <a:rPr lang="en-US" sz="1600" dirty="0">
                <a:latin typeface="Helvetica"/>
              </a:rPr>
              <a:t> option. The value you choose depends on the range of the dataset you want to plot. Here, the interface extends from 0 km to over 400 km, so I chose to use an interval of 25 m, which shows the shallow dip near the trench and the much steeper angle at depth.</a:t>
            </a:r>
          </a:p>
        </p:txBody>
      </p:sp>
      <p:sp>
        <p:nvSpPr>
          <p:cNvPr id="7" name="TextBox 6">
            <a:extLst>
              <a:ext uri="{FF2B5EF4-FFF2-40B4-BE49-F238E27FC236}">
                <a16:creationId xmlns:a16="http://schemas.microsoft.com/office/drawing/2014/main" id="{39B9FEC5-5961-2A4E-8ACC-054B72015E11}"/>
              </a:ext>
            </a:extLst>
          </p:cNvPr>
          <p:cNvSpPr txBox="1"/>
          <p:nvPr/>
        </p:nvSpPr>
        <p:spPr>
          <a:xfrm>
            <a:off x="5332" y="6396335"/>
            <a:ext cx="8429936" cy="461665"/>
          </a:xfrm>
          <a:prstGeom prst="rect">
            <a:avLst/>
          </a:prstGeom>
          <a:noFill/>
        </p:spPr>
        <p:txBody>
          <a:bodyPr wrap="none" rtlCol="0">
            <a:spAutoFit/>
          </a:bodyPr>
          <a:lstStyle/>
          <a:p>
            <a:r>
              <a:rPr lang="en-US" sz="1200" i="1" dirty="0">
                <a:latin typeface="Helvetica" pitchFamily="2" charset="0"/>
              </a:rPr>
              <a:t>Hayes, G.P., Wald, D.J., Johnson, R.L. (2012). Slab1.0: A three-dimensional model of global subduction zone geometries.</a:t>
            </a:r>
          </a:p>
          <a:p>
            <a:r>
              <a:rPr lang="en-US" sz="1200" i="1" dirty="0">
                <a:latin typeface="Helvetica" pitchFamily="2" charset="0"/>
              </a:rPr>
              <a:t>Journal of Geophysical Research,117, B01302. http://</a:t>
            </a:r>
            <a:r>
              <a:rPr lang="en-US" sz="1200" i="1" dirty="0" err="1">
                <a:latin typeface="Helvetica" pitchFamily="2" charset="0"/>
              </a:rPr>
              <a:t>doi.org</a:t>
            </a:r>
            <a:r>
              <a:rPr lang="en-US" sz="1200" i="1" dirty="0">
                <a:latin typeface="Helvetica" pitchFamily="2" charset="0"/>
              </a:rPr>
              <a:t>/10.1029/2011JB008524</a:t>
            </a:r>
          </a:p>
        </p:txBody>
      </p:sp>
      <p:pic>
        <p:nvPicPr>
          <p:cNvPr id="4" name="Picture 3">
            <a:extLst>
              <a:ext uri="{FF2B5EF4-FFF2-40B4-BE49-F238E27FC236}">
                <a16:creationId xmlns:a16="http://schemas.microsoft.com/office/drawing/2014/main" id="{652847EF-8B57-014A-B1EC-6264431A4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248" y="2189344"/>
            <a:ext cx="2475504" cy="4066046"/>
          </a:xfrm>
          <a:prstGeom prst="rect">
            <a:avLst/>
          </a:prstGeom>
        </p:spPr>
      </p:pic>
    </p:spTree>
    <p:extLst>
      <p:ext uri="{BB962C8B-B14F-4D97-AF65-F5344CB8AC3E}">
        <p14:creationId xmlns:p14="http://schemas.microsoft.com/office/powerpoint/2010/main" val="2082373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FA5489-EC78-754C-B544-4A70A341FD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248" y="2189343"/>
            <a:ext cx="2475504" cy="4066046"/>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grdcontour</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978070" cy="643000"/>
          </a:xfrm>
        </p:spPr>
        <p:txBody>
          <a:bodyPr>
            <a:norm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grdcontour</a:t>
            </a:r>
            <a:r>
              <a:rPr lang="fi-FI" sz="1600" b="1" dirty="0">
                <a:solidFill>
                  <a:srgbClr val="008000"/>
                </a:solidFill>
                <a:latin typeface="Courier"/>
                <a:cs typeface="Courier"/>
              </a:rPr>
              <a:t> </a:t>
            </a:r>
            <a:r>
              <a:rPr lang="fi-FI" sz="1600" b="1" dirty="0" err="1">
                <a:solidFill>
                  <a:srgbClr val="008000"/>
                </a:solidFill>
                <a:latin typeface="Courier"/>
                <a:cs typeface="Courier"/>
              </a:rPr>
              <a:t>sam</a:t>
            </a:r>
            <a:r>
              <a:rPr lang="fi-FI" b="1" dirty="0" err="1">
                <a:solidFill>
                  <a:srgbClr val="008000"/>
                </a:solidFill>
                <a:latin typeface="Courier"/>
                <a:cs typeface="Courier"/>
              </a:rPr>
              <a:t>_slab</a:t>
            </a:r>
            <a:r>
              <a:rPr lang="fi-FI" sz="1600" b="1" dirty="0" err="1">
                <a:solidFill>
                  <a:srgbClr val="008000"/>
                </a:solidFill>
                <a:latin typeface="Courier"/>
                <a:cs typeface="Courier"/>
              </a:rPr>
              <a:t>.grd</a:t>
            </a:r>
            <a:r>
              <a:rPr lang="fi-FI" sz="1600" b="1" dirty="0">
                <a:solidFill>
                  <a:srgbClr val="008000"/>
                </a:solidFill>
                <a:latin typeface="Courier"/>
                <a:cs typeface="Courier"/>
              </a:rPr>
              <a:t> -JM5i </a:t>
            </a:r>
            <a:r>
              <a:rPr lang="fi-FI" b="1" dirty="0">
                <a:solidFill>
                  <a:srgbClr val="008000"/>
                </a:solidFill>
                <a:latin typeface="Courier"/>
                <a:cs typeface="Courier"/>
              </a:rPr>
              <a:t>-R280/300/-35/-10 -C25 -W1p \</a:t>
            </a:r>
          </a:p>
          <a:p>
            <a:pPr>
              <a:spcBef>
                <a:spcPts val="0"/>
              </a:spcBef>
            </a:pPr>
            <a:r>
              <a:rPr lang="fi-FI" sz="1600" b="1" dirty="0">
                <a:solidFill>
                  <a:srgbClr val="008000"/>
                </a:solidFill>
                <a:latin typeface="Courier"/>
                <a:cs typeface="Courier"/>
              </a:rPr>
              <a:t>	-A100 &gt; slab_2.ps</a:t>
            </a: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fi-FI" sz="1600" b="1" dirty="0">
                <a:solidFill>
                  <a:srgbClr val="008000"/>
                </a:solidFill>
                <a:latin typeface="Courier"/>
                <a:cs typeface="Courier"/>
              </a:rPr>
              <a:t>-A100</a:t>
            </a:r>
          </a:p>
          <a:p>
            <a:r>
              <a:rPr lang="en-US" sz="1600" dirty="0">
                <a:latin typeface="Helvetica"/>
              </a:rPr>
              <a:t>It is important to label the contour lines. The </a:t>
            </a:r>
            <a:r>
              <a:rPr lang="en-US" sz="1600" b="1" dirty="0">
                <a:solidFill>
                  <a:srgbClr val="008000"/>
                </a:solidFill>
                <a:latin typeface="Courier"/>
              </a:rPr>
              <a:t>-A</a:t>
            </a:r>
            <a:r>
              <a:rPr lang="en-US" sz="1600" dirty="0">
                <a:latin typeface="Helvetica"/>
              </a:rPr>
              <a:t> option allows you to define a constant annotation interval, here 100 m.</a:t>
            </a:r>
          </a:p>
        </p:txBody>
      </p:sp>
      <p:sp>
        <p:nvSpPr>
          <p:cNvPr id="7" name="TextBox 6">
            <a:extLst>
              <a:ext uri="{FF2B5EF4-FFF2-40B4-BE49-F238E27FC236}">
                <a16:creationId xmlns:a16="http://schemas.microsoft.com/office/drawing/2014/main" id="{39B9FEC5-5961-2A4E-8ACC-054B72015E11}"/>
              </a:ext>
            </a:extLst>
          </p:cNvPr>
          <p:cNvSpPr txBox="1"/>
          <p:nvPr/>
        </p:nvSpPr>
        <p:spPr>
          <a:xfrm>
            <a:off x="5332" y="6396335"/>
            <a:ext cx="8429936" cy="461665"/>
          </a:xfrm>
          <a:prstGeom prst="rect">
            <a:avLst/>
          </a:prstGeom>
          <a:noFill/>
        </p:spPr>
        <p:txBody>
          <a:bodyPr wrap="none" rtlCol="0">
            <a:spAutoFit/>
          </a:bodyPr>
          <a:lstStyle/>
          <a:p>
            <a:r>
              <a:rPr lang="en-US" sz="1200" i="1" dirty="0">
                <a:latin typeface="Helvetica" pitchFamily="2" charset="0"/>
              </a:rPr>
              <a:t>Hayes, G.P., Wald, D.J., Johnson, R.L. (2012). Slab1.0: A three-dimensional model of global subduction zone geometries.</a:t>
            </a:r>
          </a:p>
          <a:p>
            <a:r>
              <a:rPr lang="en-US" sz="1200" i="1" dirty="0">
                <a:latin typeface="Helvetica" pitchFamily="2" charset="0"/>
              </a:rPr>
              <a:t>Journal of Geophysical Research,117, B01302. http://</a:t>
            </a:r>
            <a:r>
              <a:rPr lang="en-US" sz="1200" i="1" dirty="0" err="1">
                <a:latin typeface="Helvetica" pitchFamily="2" charset="0"/>
              </a:rPr>
              <a:t>doi.org</a:t>
            </a:r>
            <a:r>
              <a:rPr lang="en-US" sz="1200" i="1" dirty="0">
                <a:latin typeface="Helvetica" pitchFamily="2" charset="0"/>
              </a:rPr>
              <a:t>/10.1029/2011JB008524</a:t>
            </a:r>
          </a:p>
        </p:txBody>
      </p:sp>
    </p:spTree>
    <p:extLst>
      <p:ext uri="{BB962C8B-B14F-4D97-AF65-F5344CB8AC3E}">
        <p14:creationId xmlns:p14="http://schemas.microsoft.com/office/powerpoint/2010/main" val="1884576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810EDF-25D8-B547-B32C-EDBECA0B8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248" y="2189344"/>
            <a:ext cx="2475504" cy="4066046"/>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grdcontour</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978070" cy="643000"/>
          </a:xfrm>
        </p:spPr>
        <p:txBody>
          <a:bodyPr>
            <a:norm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grdcontour</a:t>
            </a:r>
            <a:r>
              <a:rPr lang="fi-FI" sz="1600" b="1" dirty="0">
                <a:solidFill>
                  <a:srgbClr val="008000"/>
                </a:solidFill>
                <a:latin typeface="Courier"/>
                <a:cs typeface="Courier"/>
              </a:rPr>
              <a:t> </a:t>
            </a:r>
            <a:r>
              <a:rPr lang="fi-FI" sz="1600" b="1" dirty="0" err="1">
                <a:solidFill>
                  <a:srgbClr val="008000"/>
                </a:solidFill>
                <a:latin typeface="Courier"/>
                <a:cs typeface="Courier"/>
              </a:rPr>
              <a:t>sam</a:t>
            </a:r>
            <a:r>
              <a:rPr lang="fi-FI" b="1" dirty="0" err="1">
                <a:solidFill>
                  <a:srgbClr val="008000"/>
                </a:solidFill>
                <a:latin typeface="Courier"/>
                <a:cs typeface="Courier"/>
              </a:rPr>
              <a:t>_slab</a:t>
            </a:r>
            <a:r>
              <a:rPr lang="fi-FI" sz="1600" b="1" dirty="0" err="1">
                <a:solidFill>
                  <a:srgbClr val="008000"/>
                </a:solidFill>
                <a:latin typeface="Courier"/>
                <a:cs typeface="Courier"/>
              </a:rPr>
              <a:t>.grd</a:t>
            </a:r>
            <a:r>
              <a:rPr lang="fi-FI" sz="1600" b="1" dirty="0">
                <a:solidFill>
                  <a:srgbClr val="008000"/>
                </a:solidFill>
                <a:latin typeface="Courier"/>
                <a:cs typeface="Courier"/>
              </a:rPr>
              <a:t> -JM5i </a:t>
            </a:r>
            <a:r>
              <a:rPr lang="fi-FI" b="1" dirty="0">
                <a:solidFill>
                  <a:srgbClr val="008000"/>
                </a:solidFill>
                <a:latin typeface="Courier"/>
                <a:cs typeface="Courier"/>
              </a:rPr>
              <a:t>-R280/300/-35/-10 -C25 -W1p \</a:t>
            </a:r>
          </a:p>
          <a:p>
            <a:pPr>
              <a:spcBef>
                <a:spcPts val="0"/>
              </a:spcBef>
            </a:pPr>
            <a:r>
              <a:rPr lang="fi-FI" sz="1600" b="1" dirty="0">
                <a:solidFill>
                  <a:srgbClr val="008000"/>
                </a:solidFill>
                <a:latin typeface="Courier"/>
                <a:cs typeface="Courier"/>
              </a:rPr>
              <a:t>	-A100 -Gd4c &gt; slab_3.ps</a:t>
            </a: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fi-FI" sz="1600" b="1" dirty="0">
                <a:solidFill>
                  <a:srgbClr val="008000"/>
                </a:solidFill>
                <a:latin typeface="Courier"/>
                <a:cs typeface="Courier"/>
              </a:rPr>
              <a:t>-Gd4c</a:t>
            </a:r>
          </a:p>
          <a:p>
            <a:r>
              <a:rPr lang="en-US" sz="1600" dirty="0">
                <a:latin typeface="Helvetica"/>
              </a:rPr>
              <a:t>Maybe you found it difficult to trace the labeled contours in the previous figure, like I did. To adjust the labeling, you can use the</a:t>
            </a:r>
          </a:p>
          <a:p>
            <a:r>
              <a:rPr lang="en-US" sz="1600" b="1" dirty="0">
                <a:solidFill>
                  <a:srgbClr val="008000"/>
                </a:solidFill>
                <a:latin typeface="Courier"/>
              </a:rPr>
              <a:t>-G</a:t>
            </a:r>
            <a:r>
              <a:rPr lang="en-US" sz="1600" dirty="0">
                <a:latin typeface="Helvetica"/>
              </a:rPr>
              <a:t> option. There are many variations (see the </a:t>
            </a:r>
            <a:r>
              <a:rPr lang="en-US" sz="1600" b="1" dirty="0" err="1">
                <a:solidFill>
                  <a:srgbClr val="008000"/>
                </a:solidFill>
                <a:latin typeface="Courier"/>
              </a:rPr>
              <a:t>grdcontour</a:t>
            </a:r>
            <a:r>
              <a:rPr lang="en-US" sz="1600" dirty="0">
                <a:latin typeface="Helvetica"/>
              </a:rPr>
              <a:t> man page for details), but by using </a:t>
            </a:r>
            <a:r>
              <a:rPr lang="en-US" sz="1600" b="1" dirty="0">
                <a:solidFill>
                  <a:srgbClr val="008000"/>
                </a:solidFill>
                <a:latin typeface="Courier"/>
              </a:rPr>
              <a:t>d4c</a:t>
            </a:r>
            <a:r>
              <a:rPr lang="en-US" sz="1600" dirty="0">
                <a:latin typeface="Helvetica"/>
              </a:rPr>
              <a:t> I have told the program to plot a label every 4 cm, making it easier to trace the contours along the entire length.</a:t>
            </a:r>
          </a:p>
        </p:txBody>
      </p:sp>
      <p:sp>
        <p:nvSpPr>
          <p:cNvPr id="7" name="TextBox 6">
            <a:extLst>
              <a:ext uri="{FF2B5EF4-FFF2-40B4-BE49-F238E27FC236}">
                <a16:creationId xmlns:a16="http://schemas.microsoft.com/office/drawing/2014/main" id="{39B9FEC5-5961-2A4E-8ACC-054B72015E11}"/>
              </a:ext>
            </a:extLst>
          </p:cNvPr>
          <p:cNvSpPr txBox="1"/>
          <p:nvPr/>
        </p:nvSpPr>
        <p:spPr>
          <a:xfrm>
            <a:off x="5332" y="6396335"/>
            <a:ext cx="8429936" cy="461665"/>
          </a:xfrm>
          <a:prstGeom prst="rect">
            <a:avLst/>
          </a:prstGeom>
          <a:noFill/>
        </p:spPr>
        <p:txBody>
          <a:bodyPr wrap="none" rtlCol="0">
            <a:spAutoFit/>
          </a:bodyPr>
          <a:lstStyle/>
          <a:p>
            <a:r>
              <a:rPr lang="en-US" sz="1200" i="1" dirty="0">
                <a:latin typeface="Helvetica" pitchFamily="2" charset="0"/>
              </a:rPr>
              <a:t>Hayes, G.P., Wald, D.J., Johnson, R.L. (2012). Slab1.0: A three-dimensional model of global subduction zone geometries.</a:t>
            </a:r>
          </a:p>
          <a:p>
            <a:r>
              <a:rPr lang="en-US" sz="1200" i="1" dirty="0">
                <a:latin typeface="Helvetica" pitchFamily="2" charset="0"/>
              </a:rPr>
              <a:t>Journal of Geophysical Research,117, B01302. http://</a:t>
            </a:r>
            <a:r>
              <a:rPr lang="en-US" sz="1200" i="1" dirty="0" err="1">
                <a:latin typeface="Helvetica" pitchFamily="2" charset="0"/>
              </a:rPr>
              <a:t>doi.org</a:t>
            </a:r>
            <a:r>
              <a:rPr lang="en-US" sz="1200" i="1" dirty="0">
                <a:latin typeface="Helvetica" pitchFamily="2" charset="0"/>
              </a:rPr>
              <a:t>/10.1029/2011JB008524</a:t>
            </a:r>
          </a:p>
        </p:txBody>
      </p:sp>
    </p:spTree>
    <p:extLst>
      <p:ext uri="{BB962C8B-B14F-4D97-AF65-F5344CB8AC3E}">
        <p14:creationId xmlns:p14="http://schemas.microsoft.com/office/powerpoint/2010/main" val="3500552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9E9440-F6A5-DF43-9FBA-9400D2859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4261" y="2189345"/>
            <a:ext cx="2479491" cy="4066046"/>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grdcontour</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8686802" cy="643000"/>
          </a:xfrm>
        </p:spPr>
        <p:txBody>
          <a:bodyPr>
            <a:noAutofit/>
          </a:bodyPr>
          <a:lstStyle/>
          <a:p>
            <a:pPr>
              <a:spcBef>
                <a:spcPts val="0"/>
              </a:spcBef>
            </a:pPr>
            <a:r>
              <a:rPr lang="fi-FI" sz="1400" b="1" dirty="0" err="1">
                <a:solidFill>
                  <a:srgbClr val="008000"/>
                </a:solidFill>
                <a:latin typeface="Courier"/>
                <a:cs typeface="Courier"/>
              </a:rPr>
              <a:t>gmt</a:t>
            </a:r>
            <a:r>
              <a:rPr lang="fi-FI" sz="1400" b="1" dirty="0">
                <a:solidFill>
                  <a:srgbClr val="008000"/>
                </a:solidFill>
                <a:latin typeface="Courier"/>
                <a:cs typeface="Courier"/>
              </a:rPr>
              <a:t> </a:t>
            </a:r>
            <a:r>
              <a:rPr lang="fi-FI" sz="1400" b="1" dirty="0" err="1">
                <a:solidFill>
                  <a:srgbClr val="008000"/>
                </a:solidFill>
                <a:latin typeface="Courier"/>
                <a:cs typeface="Courier"/>
              </a:rPr>
              <a:t>grdcontour</a:t>
            </a:r>
            <a:r>
              <a:rPr lang="fi-FI" sz="1400" b="1" dirty="0">
                <a:solidFill>
                  <a:srgbClr val="008000"/>
                </a:solidFill>
                <a:latin typeface="Courier"/>
                <a:cs typeface="Courier"/>
              </a:rPr>
              <a:t> </a:t>
            </a:r>
            <a:r>
              <a:rPr lang="fi-FI" sz="1400" b="1" dirty="0" err="1">
                <a:solidFill>
                  <a:srgbClr val="008000"/>
                </a:solidFill>
                <a:latin typeface="Courier"/>
                <a:cs typeface="Courier"/>
              </a:rPr>
              <a:t>sam_slab.grd</a:t>
            </a:r>
            <a:r>
              <a:rPr lang="fi-FI" sz="1400" b="1" dirty="0">
                <a:solidFill>
                  <a:srgbClr val="008000"/>
                </a:solidFill>
                <a:latin typeface="Courier"/>
                <a:cs typeface="Courier"/>
              </a:rPr>
              <a:t> -JM5i -R280/300/-35/-10 -C25 -W0.5p,grey50 \</a:t>
            </a:r>
          </a:p>
          <a:p>
            <a:pPr>
              <a:spcBef>
                <a:spcPts val="0"/>
              </a:spcBef>
            </a:pPr>
            <a:r>
              <a:rPr lang="fi-FI" sz="1400" b="1" dirty="0">
                <a:solidFill>
                  <a:srgbClr val="008000"/>
                </a:solidFill>
                <a:latin typeface="Courier"/>
                <a:cs typeface="Courier"/>
              </a:rPr>
              <a:t>    -K &gt; slab_4.ps</a:t>
            </a:r>
          </a:p>
          <a:p>
            <a:pPr>
              <a:spcBef>
                <a:spcPts val="0"/>
              </a:spcBef>
            </a:pPr>
            <a:r>
              <a:rPr lang="fi-FI" sz="1400" b="1" dirty="0" err="1">
                <a:solidFill>
                  <a:srgbClr val="008000"/>
                </a:solidFill>
                <a:latin typeface="Courier"/>
                <a:cs typeface="Courier"/>
              </a:rPr>
              <a:t>gmt</a:t>
            </a:r>
            <a:r>
              <a:rPr lang="fi-FI" sz="1400" b="1" dirty="0">
                <a:solidFill>
                  <a:srgbClr val="008000"/>
                </a:solidFill>
                <a:latin typeface="Courier"/>
                <a:cs typeface="Courier"/>
              </a:rPr>
              <a:t> </a:t>
            </a:r>
            <a:r>
              <a:rPr lang="fi-FI" sz="1400" b="1" dirty="0" err="1">
                <a:solidFill>
                  <a:srgbClr val="008000"/>
                </a:solidFill>
                <a:latin typeface="Courier"/>
                <a:cs typeface="Courier"/>
              </a:rPr>
              <a:t>grdcontour</a:t>
            </a:r>
            <a:r>
              <a:rPr lang="fi-FI" sz="1400" b="1" dirty="0">
                <a:solidFill>
                  <a:srgbClr val="008000"/>
                </a:solidFill>
                <a:latin typeface="Courier"/>
                <a:cs typeface="Courier"/>
              </a:rPr>
              <a:t> </a:t>
            </a:r>
            <a:r>
              <a:rPr lang="fi-FI" sz="1400" b="1" dirty="0" err="1">
                <a:solidFill>
                  <a:srgbClr val="008000"/>
                </a:solidFill>
                <a:latin typeface="Courier"/>
                <a:cs typeface="Courier"/>
              </a:rPr>
              <a:t>sam_slab.grd</a:t>
            </a:r>
            <a:r>
              <a:rPr lang="fi-FI" sz="1400" b="1" dirty="0">
                <a:solidFill>
                  <a:srgbClr val="008000"/>
                </a:solidFill>
                <a:latin typeface="Courier"/>
                <a:cs typeface="Courier"/>
              </a:rPr>
              <a:t> -J -R -C100 -W2p -A100 -Gd4c -O &gt;&gt; slab_4.ps</a:t>
            </a:r>
          </a:p>
          <a:p>
            <a:pPr>
              <a:spcBef>
                <a:spcPts val="0"/>
              </a:spcBef>
            </a:pPr>
            <a:endParaRPr lang="fi-FI" sz="1400" b="1" dirty="0">
              <a:solidFill>
                <a:srgbClr val="008000"/>
              </a:solidFill>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rPr>
              <a:t>I find that using </a:t>
            </a:r>
            <a:r>
              <a:rPr lang="en-US" sz="1600" b="1" dirty="0" err="1">
                <a:solidFill>
                  <a:srgbClr val="008000"/>
                </a:solidFill>
                <a:latin typeface="Courier"/>
              </a:rPr>
              <a:t>grdcontour</a:t>
            </a:r>
            <a:r>
              <a:rPr lang="en-US" sz="1600" dirty="0">
                <a:latin typeface="Helvetica"/>
              </a:rPr>
              <a:t> multiple times with different options gives me the most control over the appearance of the map. Here, I used </a:t>
            </a:r>
            <a:r>
              <a:rPr lang="en-US" sz="1600" b="1" dirty="0" err="1">
                <a:solidFill>
                  <a:srgbClr val="008000"/>
                </a:solidFill>
                <a:latin typeface="Courier"/>
              </a:rPr>
              <a:t>grdcontour</a:t>
            </a:r>
            <a:r>
              <a:rPr lang="en-US" sz="1600" dirty="0">
                <a:latin typeface="Helvetica"/>
              </a:rPr>
              <a:t> twice: once to draw the 25 m contours in a light grey pen and another time to boldly draw the 100 m labeled contours.</a:t>
            </a:r>
          </a:p>
        </p:txBody>
      </p:sp>
      <p:sp>
        <p:nvSpPr>
          <p:cNvPr id="7" name="TextBox 6">
            <a:extLst>
              <a:ext uri="{FF2B5EF4-FFF2-40B4-BE49-F238E27FC236}">
                <a16:creationId xmlns:a16="http://schemas.microsoft.com/office/drawing/2014/main" id="{39B9FEC5-5961-2A4E-8ACC-054B72015E11}"/>
              </a:ext>
            </a:extLst>
          </p:cNvPr>
          <p:cNvSpPr txBox="1"/>
          <p:nvPr/>
        </p:nvSpPr>
        <p:spPr>
          <a:xfrm>
            <a:off x="5332" y="6396335"/>
            <a:ext cx="8429936" cy="461665"/>
          </a:xfrm>
          <a:prstGeom prst="rect">
            <a:avLst/>
          </a:prstGeom>
          <a:noFill/>
        </p:spPr>
        <p:txBody>
          <a:bodyPr wrap="none" rtlCol="0">
            <a:spAutoFit/>
          </a:bodyPr>
          <a:lstStyle/>
          <a:p>
            <a:r>
              <a:rPr lang="en-US" sz="1200" i="1" dirty="0">
                <a:latin typeface="Helvetica" pitchFamily="2" charset="0"/>
              </a:rPr>
              <a:t>Hayes, G.P., Wald, D.J., Johnson, R.L. (2012). Slab1.0: A three-dimensional model of global subduction zone geometries.</a:t>
            </a:r>
          </a:p>
          <a:p>
            <a:r>
              <a:rPr lang="en-US" sz="1200" i="1" dirty="0">
                <a:latin typeface="Helvetica" pitchFamily="2" charset="0"/>
              </a:rPr>
              <a:t>Journal of Geophysical Research,117, B01302. http://</a:t>
            </a:r>
            <a:r>
              <a:rPr lang="en-US" sz="1200" i="1" dirty="0" err="1">
                <a:latin typeface="Helvetica" pitchFamily="2" charset="0"/>
              </a:rPr>
              <a:t>doi.org</a:t>
            </a:r>
            <a:r>
              <a:rPr lang="en-US" sz="1200" i="1" dirty="0">
                <a:latin typeface="Helvetica" pitchFamily="2" charset="0"/>
              </a:rPr>
              <a:t>/10.1029/2011JB008524</a:t>
            </a:r>
          </a:p>
        </p:txBody>
      </p:sp>
    </p:spTree>
    <p:extLst>
      <p:ext uri="{BB962C8B-B14F-4D97-AF65-F5344CB8AC3E}">
        <p14:creationId xmlns:p14="http://schemas.microsoft.com/office/powerpoint/2010/main" val="2689569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C73D96-082C-4E47-804C-DED0B7032B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569"/>
            <a:ext cx="5427636" cy="6529754"/>
          </a:xfrm>
          <a:prstGeom prst="rect">
            <a:avLst/>
          </a:prstGeom>
        </p:spPr>
      </p:pic>
      <p:sp>
        <p:nvSpPr>
          <p:cNvPr id="5" name="TextBox 4">
            <a:extLst>
              <a:ext uri="{FF2B5EF4-FFF2-40B4-BE49-F238E27FC236}">
                <a16:creationId xmlns:a16="http://schemas.microsoft.com/office/drawing/2014/main" id="{490E7550-BF94-E546-81B9-0B82EBE77974}"/>
              </a:ext>
            </a:extLst>
          </p:cNvPr>
          <p:cNvSpPr txBox="1"/>
          <p:nvPr/>
        </p:nvSpPr>
        <p:spPr>
          <a:xfrm>
            <a:off x="5427636" y="548934"/>
            <a:ext cx="3493626" cy="5262979"/>
          </a:xfrm>
          <a:prstGeom prst="rect">
            <a:avLst/>
          </a:prstGeom>
          <a:noFill/>
        </p:spPr>
        <p:txBody>
          <a:bodyPr wrap="square" rtlCol="0">
            <a:spAutoFit/>
          </a:bodyPr>
          <a:lstStyle/>
          <a:p>
            <a:r>
              <a:rPr lang="en-US" sz="2400" dirty="0">
                <a:latin typeface="Helvetica" pitchFamily="2" charset="0"/>
              </a:rPr>
              <a:t>Combining contour lines with colors allow you to put multiple datasets on the same figure. Here, I have plotted topography and bathymetry with </a:t>
            </a:r>
            <a:r>
              <a:rPr lang="en-US" sz="2400" b="1" dirty="0" err="1">
                <a:solidFill>
                  <a:srgbClr val="008000"/>
                </a:solidFill>
                <a:latin typeface="Courier"/>
              </a:rPr>
              <a:t>grdimage</a:t>
            </a:r>
            <a:r>
              <a:rPr lang="en-US" sz="2400" dirty="0">
                <a:latin typeface="Helvetica" pitchFamily="2" charset="0"/>
              </a:rPr>
              <a:t> and the depth of the subduction interface with </a:t>
            </a:r>
            <a:r>
              <a:rPr lang="en-US" sz="2400" b="1" dirty="0" err="1">
                <a:solidFill>
                  <a:srgbClr val="008000"/>
                </a:solidFill>
                <a:latin typeface="Courier"/>
              </a:rPr>
              <a:t>grdcontour</a:t>
            </a:r>
            <a:r>
              <a:rPr lang="en-US" sz="2400" dirty="0">
                <a:latin typeface="Helvetica" pitchFamily="2" charset="0"/>
              </a:rPr>
              <a:t>.</a:t>
            </a:r>
          </a:p>
          <a:p>
            <a:endParaRPr lang="en-US" sz="2400" dirty="0">
              <a:latin typeface="Helvetica" pitchFamily="2" charset="0"/>
            </a:endParaRPr>
          </a:p>
          <a:p>
            <a:r>
              <a:rPr lang="en-US" sz="2400" dirty="0">
                <a:latin typeface="Helvetica" pitchFamily="2" charset="0"/>
              </a:rPr>
              <a:t>The script for producing this map is on the following slide.</a:t>
            </a:r>
          </a:p>
        </p:txBody>
      </p:sp>
    </p:spTree>
    <p:extLst>
      <p:ext uri="{BB962C8B-B14F-4D97-AF65-F5344CB8AC3E}">
        <p14:creationId xmlns:p14="http://schemas.microsoft.com/office/powerpoint/2010/main" val="417832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Helvetica" charset="0"/>
                <a:ea typeface="Helvetica" charset="0"/>
                <a:cs typeface="Helvetica" charset="0"/>
              </a:rPr>
              <a:t>Outline of Tutorial Activities</a:t>
            </a:r>
          </a:p>
        </p:txBody>
      </p:sp>
      <p:sp>
        <p:nvSpPr>
          <p:cNvPr id="3" name="Content Placeholder 2"/>
          <p:cNvSpPr>
            <a:spLocks noGrp="1"/>
          </p:cNvSpPr>
          <p:nvPr>
            <p:ph idx="1"/>
          </p:nvPr>
        </p:nvSpPr>
        <p:spPr/>
        <p:txBody>
          <a:bodyPr>
            <a:normAutofit/>
          </a:bodyPr>
          <a:lstStyle/>
          <a:p>
            <a:r>
              <a:rPr lang="en-US" sz="3200" b="1" dirty="0" err="1">
                <a:solidFill>
                  <a:srgbClr val="008000"/>
                </a:solidFill>
                <a:latin typeface="Courier"/>
              </a:rPr>
              <a:t>grdimage</a:t>
            </a:r>
            <a:r>
              <a:rPr lang="en-US" sz="3200" dirty="0">
                <a:latin typeface="Helvetica" charset="0"/>
                <a:ea typeface="Helvetica" charset="0"/>
                <a:cs typeface="Helvetica" charset="0"/>
              </a:rPr>
              <a:t>: topography</a:t>
            </a:r>
          </a:p>
          <a:p>
            <a:r>
              <a:rPr lang="en-US" sz="3200" b="1" dirty="0" err="1">
                <a:solidFill>
                  <a:srgbClr val="008000"/>
                </a:solidFill>
                <a:latin typeface="Courier"/>
              </a:rPr>
              <a:t>grdimage</a:t>
            </a:r>
            <a:r>
              <a:rPr lang="en-US" sz="3200" dirty="0">
                <a:latin typeface="Helvetica" charset="0"/>
                <a:ea typeface="Helvetica" charset="0"/>
                <a:cs typeface="Helvetica" charset="0"/>
              </a:rPr>
              <a:t> + </a:t>
            </a:r>
            <a:r>
              <a:rPr lang="en-US" sz="3200" b="1" dirty="0" err="1">
                <a:solidFill>
                  <a:srgbClr val="008000"/>
                </a:solidFill>
                <a:latin typeface="Courier"/>
              </a:rPr>
              <a:t>makecpt</a:t>
            </a:r>
            <a:r>
              <a:rPr lang="en-US" sz="3200" dirty="0">
                <a:latin typeface="Helvetica" charset="0"/>
                <a:ea typeface="Helvetica" charset="0"/>
                <a:cs typeface="Helvetica" charset="0"/>
              </a:rPr>
              <a:t> + </a:t>
            </a:r>
            <a:r>
              <a:rPr lang="en-US" sz="3200" b="1" dirty="0" err="1">
                <a:solidFill>
                  <a:srgbClr val="008000"/>
                </a:solidFill>
                <a:latin typeface="Courier"/>
              </a:rPr>
              <a:t>psscale</a:t>
            </a:r>
            <a:r>
              <a:rPr lang="en-US" sz="3200" dirty="0">
                <a:latin typeface="Helvetica" charset="0"/>
                <a:ea typeface="Helvetica" charset="0"/>
                <a:cs typeface="Helvetica" charset="0"/>
              </a:rPr>
              <a:t>: ocean floor age</a:t>
            </a:r>
          </a:p>
          <a:p>
            <a:r>
              <a:rPr lang="en-US" sz="3200" b="1" dirty="0" err="1">
                <a:solidFill>
                  <a:srgbClr val="008000"/>
                </a:solidFill>
                <a:latin typeface="Courier"/>
              </a:rPr>
              <a:t>grdcontour</a:t>
            </a:r>
            <a:r>
              <a:rPr lang="en-US" sz="3200" dirty="0">
                <a:latin typeface="Helvetica" charset="0"/>
                <a:ea typeface="Helvetica" charset="0"/>
                <a:cs typeface="Helvetica" charset="0"/>
              </a:rPr>
              <a:t>: subduction interface depth</a:t>
            </a:r>
          </a:p>
          <a:p>
            <a:r>
              <a:rPr lang="en-US" sz="3200" b="1" dirty="0">
                <a:solidFill>
                  <a:srgbClr val="008000"/>
                </a:solidFill>
                <a:latin typeface="Courier"/>
              </a:rPr>
              <a:t>surface</a:t>
            </a:r>
            <a:r>
              <a:rPr lang="en-US" sz="3200" dirty="0">
                <a:latin typeface="Helvetica" charset="0"/>
                <a:ea typeface="Helvetica" charset="0"/>
                <a:cs typeface="Helvetica" charset="0"/>
              </a:rPr>
              <a:t>: interpolate GPS data</a:t>
            </a:r>
          </a:p>
        </p:txBody>
      </p:sp>
    </p:spTree>
    <p:extLst>
      <p:ext uri="{BB962C8B-B14F-4D97-AF65-F5344CB8AC3E}">
        <p14:creationId xmlns:p14="http://schemas.microsoft.com/office/powerpoint/2010/main" val="2551199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ED79C31-59DB-604B-A3C6-B53B340172B3}"/>
              </a:ext>
            </a:extLst>
          </p:cNvPr>
          <p:cNvSpPr>
            <a:spLocks noGrp="1"/>
          </p:cNvSpPr>
          <p:nvPr>
            <p:ph idx="1"/>
          </p:nvPr>
        </p:nvSpPr>
        <p:spPr>
          <a:xfrm>
            <a:off x="547772" y="2511706"/>
            <a:ext cx="7886700" cy="3748172"/>
          </a:xfrm>
        </p:spPr>
        <p:txBody>
          <a:bodyPr>
            <a:noAutofit/>
          </a:bodyPr>
          <a:lstStyle/>
          <a:p>
            <a:pPr marL="0" indent="0">
              <a:spcBef>
                <a:spcPts val="0"/>
              </a:spcBef>
              <a:buNone/>
            </a:pPr>
            <a:r>
              <a:rPr lang="en-US" sz="1600" b="1" dirty="0">
                <a:solidFill>
                  <a:srgbClr val="008000"/>
                </a:solidFill>
                <a:latin typeface="Courier"/>
              </a:rPr>
              <a:t>PSFILE=“</a:t>
            </a:r>
            <a:r>
              <a:rPr lang="en-US" sz="1600" b="1" dirty="0" err="1">
                <a:solidFill>
                  <a:srgbClr val="008000"/>
                </a:solidFill>
                <a:latin typeface="Courier"/>
              </a:rPr>
              <a:t>south_america.ps</a:t>
            </a:r>
            <a:r>
              <a:rPr lang="en-US" sz="1600" b="1" dirty="0">
                <a:solidFill>
                  <a:srgbClr val="008000"/>
                </a:solidFill>
                <a:latin typeface="Courier"/>
              </a:rPr>
              <a:t>”</a:t>
            </a:r>
          </a:p>
          <a:p>
            <a:pPr marL="0" indent="0">
              <a:spcBef>
                <a:spcPts val="0"/>
              </a:spcBef>
              <a:buNone/>
            </a:pPr>
            <a:r>
              <a:rPr lang="en-US" sz="1600" b="1" dirty="0">
                <a:solidFill>
                  <a:srgbClr val="008000"/>
                </a:solidFill>
                <a:latin typeface="Courier"/>
              </a:rPr>
              <a:t>PROJ=“-JM5i”</a:t>
            </a:r>
          </a:p>
          <a:p>
            <a:pPr marL="0" indent="0">
              <a:spcBef>
                <a:spcPts val="0"/>
              </a:spcBef>
              <a:buNone/>
            </a:pPr>
            <a:r>
              <a:rPr lang="en-US" sz="1600" b="1" dirty="0">
                <a:solidFill>
                  <a:srgbClr val="008000"/>
                </a:solidFill>
                <a:latin typeface="Courier"/>
              </a:rPr>
              <a:t>LIMS=“-R280/300/-35/-10”</a:t>
            </a:r>
          </a:p>
          <a:p>
            <a:pPr marL="0" indent="0">
              <a:spcBef>
                <a:spcPts val="0"/>
              </a:spcBef>
              <a:buNone/>
            </a:pPr>
            <a:endParaRPr lang="en-US" sz="1600" b="1" dirty="0">
              <a:solidFill>
                <a:srgbClr val="008000"/>
              </a:solidFill>
              <a:latin typeface="Courier"/>
            </a:endParaRPr>
          </a:p>
          <a:p>
            <a:pPr marL="0" indent="0">
              <a:spcBef>
                <a:spcPts val="0"/>
              </a:spcBef>
              <a:buNone/>
            </a:pPr>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grdimage</a:t>
            </a:r>
            <a:r>
              <a:rPr lang="en-US" sz="1600" b="1" dirty="0">
                <a:solidFill>
                  <a:srgbClr val="008000"/>
                </a:solidFill>
                <a:latin typeface="Courier"/>
              </a:rPr>
              <a:t> ETOPO5.grd $PROJ $LIMS -Ctopo2.cpt -K &gt; $PSFILE</a:t>
            </a:r>
          </a:p>
          <a:p>
            <a:pPr marL="0" indent="0">
              <a:spcBef>
                <a:spcPts val="0"/>
              </a:spcBef>
              <a:buNone/>
            </a:pPr>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grdcontour</a:t>
            </a:r>
            <a:r>
              <a:rPr lang="en-US" sz="1600" b="1" dirty="0">
                <a:solidFill>
                  <a:srgbClr val="008000"/>
                </a:solidFill>
                <a:latin typeface="Courier"/>
              </a:rPr>
              <a:t> </a:t>
            </a:r>
            <a:r>
              <a:rPr lang="en-US" sz="1600" b="1" dirty="0" err="1">
                <a:solidFill>
                  <a:srgbClr val="008000"/>
                </a:solidFill>
                <a:latin typeface="Courier"/>
              </a:rPr>
              <a:t>sam_slab.grd</a:t>
            </a:r>
            <a:r>
              <a:rPr lang="en-US" sz="1600" b="1" dirty="0">
                <a:solidFill>
                  <a:srgbClr val="008000"/>
                </a:solidFill>
                <a:latin typeface="Courier"/>
              </a:rPr>
              <a:t> $PROJ $LIMS -C25 -W0.5p,grey50 \</a:t>
            </a:r>
          </a:p>
          <a:p>
            <a:pPr marL="0" indent="0">
              <a:spcBef>
                <a:spcPts val="0"/>
              </a:spcBef>
              <a:buNone/>
            </a:pPr>
            <a:r>
              <a:rPr lang="en-US" sz="1600" b="1" dirty="0">
                <a:solidFill>
                  <a:srgbClr val="008000"/>
                </a:solidFill>
                <a:latin typeface="Courier"/>
              </a:rPr>
              <a:t>    -K -O &gt;&gt; $PSFILE</a:t>
            </a:r>
          </a:p>
          <a:p>
            <a:pPr marL="0" indent="0">
              <a:spcBef>
                <a:spcPts val="0"/>
              </a:spcBef>
              <a:buNone/>
            </a:pPr>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grdcontour</a:t>
            </a:r>
            <a:r>
              <a:rPr lang="en-US" sz="1600" b="1" dirty="0">
                <a:solidFill>
                  <a:srgbClr val="008000"/>
                </a:solidFill>
                <a:latin typeface="Courier"/>
              </a:rPr>
              <a:t> </a:t>
            </a:r>
            <a:r>
              <a:rPr lang="en-US" sz="1600" b="1" dirty="0" err="1">
                <a:solidFill>
                  <a:srgbClr val="008000"/>
                </a:solidFill>
                <a:latin typeface="Courier"/>
              </a:rPr>
              <a:t>sam_slab.grd</a:t>
            </a:r>
            <a:r>
              <a:rPr lang="en-US" sz="1600" b="1" dirty="0">
                <a:solidFill>
                  <a:srgbClr val="008000"/>
                </a:solidFill>
                <a:latin typeface="Courier"/>
              </a:rPr>
              <a:t> $PROJ $LIMS -C100 -A100 -Gd4c \</a:t>
            </a:r>
          </a:p>
          <a:p>
            <a:pPr marL="0" indent="0">
              <a:spcBef>
                <a:spcPts val="0"/>
              </a:spcBef>
              <a:buNone/>
            </a:pPr>
            <a:r>
              <a:rPr lang="en-US" sz="1600" b="1" dirty="0">
                <a:solidFill>
                  <a:srgbClr val="008000"/>
                </a:solidFill>
                <a:latin typeface="Courier"/>
              </a:rPr>
              <a:t>    -W1p -K -O &gt;&gt; $PSFILE</a:t>
            </a:r>
          </a:p>
          <a:p>
            <a:pPr marL="0" indent="0">
              <a:spcBef>
                <a:spcPts val="0"/>
              </a:spcBef>
              <a:buNone/>
            </a:pPr>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pscoast</a:t>
            </a:r>
            <a:r>
              <a:rPr lang="en-US" sz="1600" b="1" dirty="0">
                <a:solidFill>
                  <a:srgbClr val="008000"/>
                </a:solidFill>
                <a:latin typeface="Courier"/>
              </a:rPr>
              <a:t> $PROJ $LIMS -W0.5p,55/55/55 -Dh -K -O &gt;&gt; $PSFILE</a:t>
            </a:r>
          </a:p>
          <a:p>
            <a:pPr marL="0" indent="0">
              <a:spcBef>
                <a:spcPts val="0"/>
              </a:spcBef>
              <a:buNone/>
            </a:pPr>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psbasemap</a:t>
            </a:r>
            <a:r>
              <a:rPr lang="en-US" sz="1600" b="1" dirty="0">
                <a:solidFill>
                  <a:srgbClr val="008000"/>
                </a:solidFill>
                <a:latin typeface="Courier"/>
              </a:rPr>
              <a:t> $PROJ $LIMS -Bxa2 -Bya2 -</a:t>
            </a:r>
            <a:r>
              <a:rPr lang="en-US" sz="1600" b="1" dirty="0" err="1">
                <a:solidFill>
                  <a:srgbClr val="008000"/>
                </a:solidFill>
                <a:latin typeface="Courier"/>
              </a:rPr>
              <a:t>BWeSn</a:t>
            </a:r>
            <a:r>
              <a:rPr lang="en-US" sz="1600" b="1" dirty="0">
                <a:solidFill>
                  <a:srgbClr val="008000"/>
                </a:solidFill>
                <a:latin typeface="Courier"/>
              </a:rPr>
              <a:t> -O &gt;&gt; $PSFILE</a:t>
            </a:r>
          </a:p>
          <a:p>
            <a:pPr marL="0" indent="0">
              <a:spcBef>
                <a:spcPts val="0"/>
              </a:spcBef>
              <a:buNone/>
            </a:pPr>
            <a:endParaRPr lang="en-US" sz="1600" b="1" dirty="0">
              <a:solidFill>
                <a:srgbClr val="008000"/>
              </a:solidFill>
              <a:latin typeface="Courier"/>
            </a:endParaRPr>
          </a:p>
        </p:txBody>
      </p:sp>
      <p:sp>
        <p:nvSpPr>
          <p:cNvPr id="2" name="TextBox 1">
            <a:extLst>
              <a:ext uri="{FF2B5EF4-FFF2-40B4-BE49-F238E27FC236}">
                <a16:creationId xmlns:a16="http://schemas.microsoft.com/office/drawing/2014/main" id="{7A59A48C-DC35-BE4C-A7DE-8F915E193941}"/>
              </a:ext>
            </a:extLst>
          </p:cNvPr>
          <p:cNvSpPr txBox="1"/>
          <p:nvPr/>
        </p:nvSpPr>
        <p:spPr>
          <a:xfrm>
            <a:off x="5152202" y="208345"/>
            <a:ext cx="3810659" cy="1938992"/>
          </a:xfrm>
          <a:prstGeom prst="rect">
            <a:avLst/>
          </a:prstGeom>
          <a:noFill/>
        </p:spPr>
        <p:txBody>
          <a:bodyPr wrap="none" rtlCol="0">
            <a:spAutoFit/>
          </a:bodyPr>
          <a:lstStyle/>
          <a:p>
            <a:r>
              <a:rPr lang="en-US" sz="1200" b="1" dirty="0">
                <a:solidFill>
                  <a:srgbClr val="008000"/>
                </a:solidFill>
                <a:latin typeface="Courier"/>
              </a:rPr>
              <a:t>-7500 81/101/153   -6750 88/112/157</a:t>
            </a:r>
          </a:p>
          <a:p>
            <a:r>
              <a:rPr lang="en-US" sz="1200" b="1" dirty="0">
                <a:solidFill>
                  <a:srgbClr val="008000"/>
                </a:solidFill>
                <a:latin typeface="Courier"/>
              </a:rPr>
              <a:t>-6750 88/112/157   -5000 96/129/163</a:t>
            </a:r>
          </a:p>
          <a:p>
            <a:r>
              <a:rPr lang="en-US" sz="1200" b="1" dirty="0">
                <a:solidFill>
                  <a:srgbClr val="008000"/>
                </a:solidFill>
                <a:latin typeface="Courier"/>
              </a:rPr>
              <a:t>-5000 96/129/163   -3750 118/157/179</a:t>
            </a:r>
          </a:p>
          <a:p>
            <a:r>
              <a:rPr lang="en-US" sz="1200" b="1" dirty="0">
                <a:solidFill>
                  <a:srgbClr val="008000"/>
                </a:solidFill>
                <a:latin typeface="Courier"/>
              </a:rPr>
              <a:t>-3750 118/157/179   -2500 131/173/189</a:t>
            </a:r>
          </a:p>
          <a:p>
            <a:r>
              <a:rPr lang="en-US" sz="1200" b="1" dirty="0">
                <a:solidFill>
                  <a:srgbClr val="008000"/>
                </a:solidFill>
                <a:latin typeface="Courier"/>
              </a:rPr>
              <a:t>-2500 131/173/189   -100   137/181/193</a:t>
            </a:r>
          </a:p>
          <a:p>
            <a:r>
              <a:rPr lang="en-US" sz="1200" b="1" dirty="0">
                <a:solidFill>
                  <a:srgbClr val="008000"/>
                </a:solidFill>
                <a:latin typeface="Courier"/>
              </a:rPr>
              <a:t>-100   137/181/193   0     255/255/255</a:t>
            </a:r>
          </a:p>
          <a:p>
            <a:r>
              <a:rPr lang="en-US" sz="1200" b="1" dirty="0">
                <a:solidFill>
                  <a:srgbClr val="008000"/>
                </a:solidFill>
                <a:latin typeface="Courier"/>
              </a:rPr>
              <a:t>0     105/155/105   50     100/150/100</a:t>
            </a:r>
          </a:p>
          <a:p>
            <a:r>
              <a:rPr lang="en-US" sz="1200" b="1" dirty="0">
                <a:solidFill>
                  <a:srgbClr val="008000"/>
                </a:solidFill>
                <a:latin typeface="Courier"/>
              </a:rPr>
              <a:t>50     100/150/100   3250   255/235/193</a:t>
            </a:r>
          </a:p>
          <a:p>
            <a:r>
              <a:rPr lang="en-US" sz="1200" b="1" dirty="0">
                <a:solidFill>
                  <a:srgbClr val="008000"/>
                </a:solidFill>
                <a:latin typeface="Courier"/>
              </a:rPr>
              <a:t>B     60/70/135</a:t>
            </a:r>
          </a:p>
          <a:p>
            <a:r>
              <a:rPr lang="en-US" sz="1200" b="1" dirty="0">
                <a:solidFill>
                  <a:srgbClr val="008000"/>
                </a:solidFill>
                <a:latin typeface="Courier"/>
              </a:rPr>
              <a:t>F     255/235/193</a:t>
            </a:r>
          </a:p>
        </p:txBody>
      </p:sp>
      <p:sp>
        <p:nvSpPr>
          <p:cNvPr id="13" name="TextBox 12">
            <a:extLst>
              <a:ext uri="{FF2B5EF4-FFF2-40B4-BE49-F238E27FC236}">
                <a16:creationId xmlns:a16="http://schemas.microsoft.com/office/drawing/2014/main" id="{161B9A6F-73A1-4C4F-A812-11EB8FF57E4E}"/>
              </a:ext>
            </a:extLst>
          </p:cNvPr>
          <p:cNvSpPr txBox="1"/>
          <p:nvPr/>
        </p:nvSpPr>
        <p:spPr>
          <a:xfrm>
            <a:off x="694482" y="208345"/>
            <a:ext cx="3908974" cy="923330"/>
          </a:xfrm>
          <a:prstGeom prst="rect">
            <a:avLst/>
          </a:prstGeom>
          <a:noFill/>
        </p:spPr>
        <p:txBody>
          <a:bodyPr wrap="square" rtlCol="0">
            <a:spAutoFit/>
          </a:bodyPr>
          <a:lstStyle/>
          <a:p>
            <a:r>
              <a:rPr lang="en-US" i="1" dirty="0">
                <a:solidFill>
                  <a:srgbClr val="FF0000"/>
                </a:solidFill>
                <a:latin typeface="Helvetica" pitchFamily="2" charset="0"/>
              </a:rPr>
              <a:t>A new color palette for topography with more muted colors. Borrowed from Dr. Gavin Hayes at the USGS.</a:t>
            </a:r>
          </a:p>
        </p:txBody>
      </p:sp>
      <p:cxnSp>
        <p:nvCxnSpPr>
          <p:cNvPr id="14" name="Straight Arrow Connector 13">
            <a:extLst>
              <a:ext uri="{FF2B5EF4-FFF2-40B4-BE49-F238E27FC236}">
                <a16:creationId xmlns:a16="http://schemas.microsoft.com/office/drawing/2014/main" id="{32FBD9B1-7E07-2048-8C0C-33A26C0F890C}"/>
              </a:ext>
            </a:extLst>
          </p:cNvPr>
          <p:cNvCxnSpPr>
            <a:cxnSpLocks/>
          </p:cNvCxnSpPr>
          <p:nvPr/>
        </p:nvCxnSpPr>
        <p:spPr>
          <a:xfrm>
            <a:off x="4363656" y="671332"/>
            <a:ext cx="788546" cy="15047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6213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060AE7-5C02-414F-B2EA-55E8D878C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4541" y="219918"/>
            <a:ext cx="4909459" cy="6522334"/>
          </a:xfrm>
          <a:prstGeom prst="rect">
            <a:avLst/>
          </a:prstGeom>
        </p:spPr>
      </p:pic>
      <p:sp>
        <p:nvSpPr>
          <p:cNvPr id="5" name="TextBox 4">
            <a:extLst>
              <a:ext uri="{FF2B5EF4-FFF2-40B4-BE49-F238E27FC236}">
                <a16:creationId xmlns:a16="http://schemas.microsoft.com/office/drawing/2014/main" id="{0D0150E9-09A1-054F-9F47-A20B6D60C13A}"/>
              </a:ext>
            </a:extLst>
          </p:cNvPr>
          <p:cNvSpPr txBox="1"/>
          <p:nvPr/>
        </p:nvSpPr>
        <p:spPr>
          <a:xfrm>
            <a:off x="473671" y="525784"/>
            <a:ext cx="3493626" cy="3416320"/>
          </a:xfrm>
          <a:prstGeom prst="rect">
            <a:avLst/>
          </a:prstGeom>
          <a:noFill/>
        </p:spPr>
        <p:txBody>
          <a:bodyPr wrap="square" rtlCol="0">
            <a:spAutoFit/>
          </a:bodyPr>
          <a:lstStyle/>
          <a:p>
            <a:r>
              <a:rPr lang="en-US" sz="2400" dirty="0">
                <a:latin typeface="Helvetica" pitchFamily="2" charset="0"/>
              </a:rPr>
              <a:t>In the last activity for this tutorial, we will make this colored map of displacements observed during the 2011 moment magnitude Mw 9.1 Tohoku earthquake offshore of Japan.</a:t>
            </a:r>
          </a:p>
        </p:txBody>
      </p:sp>
      <p:sp>
        <p:nvSpPr>
          <p:cNvPr id="6" name="TextBox 5">
            <a:extLst>
              <a:ext uri="{FF2B5EF4-FFF2-40B4-BE49-F238E27FC236}">
                <a16:creationId xmlns:a16="http://schemas.microsoft.com/office/drawing/2014/main" id="{32F1B4BC-3CE5-3741-A001-0042716C75F0}"/>
              </a:ext>
            </a:extLst>
          </p:cNvPr>
          <p:cNvSpPr txBox="1"/>
          <p:nvPr/>
        </p:nvSpPr>
        <p:spPr>
          <a:xfrm>
            <a:off x="147713" y="4957148"/>
            <a:ext cx="4857420" cy="1785104"/>
          </a:xfrm>
          <a:prstGeom prst="rect">
            <a:avLst/>
          </a:prstGeom>
          <a:solidFill>
            <a:schemeClr val="bg1"/>
          </a:solidFill>
          <a:ln>
            <a:solidFill>
              <a:schemeClr val="tx1"/>
            </a:solidFill>
          </a:ln>
        </p:spPr>
        <p:txBody>
          <a:bodyPr wrap="none" rtlCol="0">
            <a:spAutoFit/>
          </a:bodyPr>
          <a:lstStyle/>
          <a:p>
            <a:pPr>
              <a:spcBef>
                <a:spcPts val="0"/>
              </a:spcBef>
            </a:pPr>
            <a:r>
              <a:rPr lang="en-US" sz="1100" b="1" dirty="0">
                <a:solidFill>
                  <a:srgbClr val="008000"/>
                </a:solidFill>
                <a:latin typeface="Courier"/>
              </a:rPr>
              <a:t>0.0 255.000/255.000/254.981 0.5 255.000/255.000/254.981</a:t>
            </a:r>
          </a:p>
          <a:p>
            <a:r>
              <a:rPr lang="en-US" sz="1100" b="1" dirty="0">
                <a:solidFill>
                  <a:srgbClr val="008000"/>
                </a:solidFill>
                <a:latin typeface="Courier"/>
              </a:rPr>
              <a:t>0.5 215.708/233.215/251.691 1.0 215.708/233.215/251.691</a:t>
            </a:r>
          </a:p>
          <a:p>
            <a:r>
              <a:rPr lang="en-US" sz="1100" b="1" dirty="0">
                <a:solidFill>
                  <a:srgbClr val="008000"/>
                </a:solidFill>
                <a:latin typeface="Courier"/>
              </a:rPr>
              <a:t>1.0 190.815/207.612/248.689 1.5 190.815/207.612/248.689</a:t>
            </a:r>
          </a:p>
          <a:p>
            <a:r>
              <a:rPr lang="en-US" sz="1100" b="1" dirty="0">
                <a:solidFill>
                  <a:srgbClr val="008000"/>
                </a:solidFill>
                <a:latin typeface="Courier"/>
              </a:rPr>
              <a:t>1.5 184.130/177.949/239.358 2.0 184.130/177.949/239.358</a:t>
            </a:r>
          </a:p>
          <a:p>
            <a:r>
              <a:rPr lang="en-US" sz="1100" b="1" dirty="0">
                <a:solidFill>
                  <a:srgbClr val="008000"/>
                </a:solidFill>
                <a:latin typeface="Courier"/>
              </a:rPr>
              <a:t>2.0 192.174/143.781/218.428 2.5 192.174/143.781/218.428</a:t>
            </a:r>
          </a:p>
          <a:p>
            <a:r>
              <a:rPr lang="en-US" sz="1100" b="1" dirty="0">
                <a:solidFill>
                  <a:srgbClr val="008000"/>
                </a:solidFill>
                <a:latin typeface="Courier"/>
              </a:rPr>
              <a:t>2.5 204.929/104.100/183.141 3.0 204.929/104.100/183.141</a:t>
            </a:r>
          </a:p>
          <a:p>
            <a:r>
              <a:rPr lang="en-US" sz="1100" b="1" dirty="0">
                <a:solidFill>
                  <a:srgbClr val="008000"/>
                </a:solidFill>
                <a:latin typeface="Courier"/>
              </a:rPr>
              <a:t>3.0 211.927/54.746/134.139  3.5 211.927/54.746/134.139</a:t>
            </a:r>
          </a:p>
          <a:p>
            <a:r>
              <a:rPr lang="en-US" sz="1100" b="1" dirty="0">
                <a:solidFill>
                  <a:srgbClr val="008000"/>
                </a:solidFill>
                <a:latin typeface="Courier"/>
              </a:rPr>
              <a:t>3.5 195.963/0.397/77.788    4.0 195.963/0.397/77.788</a:t>
            </a:r>
          </a:p>
          <a:p>
            <a:r>
              <a:rPr lang="en-US" sz="1100" b="1" dirty="0">
                <a:solidFill>
                  <a:srgbClr val="008000"/>
                </a:solidFill>
                <a:latin typeface="Courier"/>
              </a:rPr>
              <a:t>4.0 161.146/0.899/27.376    4.5 161.146/0.899/27.376</a:t>
            </a:r>
          </a:p>
          <a:p>
            <a:r>
              <a:rPr lang="en-US" sz="1100" b="1" dirty="0">
                <a:solidFill>
                  <a:srgbClr val="008000"/>
                </a:solidFill>
                <a:latin typeface="Courier"/>
              </a:rPr>
              <a:t>4.5 107.176/36.272/0.323    5.0 107.176/36.272/0.323</a:t>
            </a:r>
          </a:p>
        </p:txBody>
      </p:sp>
      <p:sp>
        <p:nvSpPr>
          <p:cNvPr id="7" name="TextBox 6">
            <a:extLst>
              <a:ext uri="{FF2B5EF4-FFF2-40B4-BE49-F238E27FC236}">
                <a16:creationId xmlns:a16="http://schemas.microsoft.com/office/drawing/2014/main" id="{CFD8F99C-6426-1447-B93F-7F948F937E86}"/>
              </a:ext>
            </a:extLst>
          </p:cNvPr>
          <p:cNvSpPr txBox="1"/>
          <p:nvPr/>
        </p:nvSpPr>
        <p:spPr>
          <a:xfrm>
            <a:off x="206427" y="3942104"/>
            <a:ext cx="3844711" cy="646331"/>
          </a:xfrm>
          <a:prstGeom prst="rect">
            <a:avLst/>
          </a:prstGeom>
          <a:noFill/>
        </p:spPr>
        <p:txBody>
          <a:bodyPr wrap="square" rtlCol="0">
            <a:spAutoFit/>
          </a:bodyPr>
          <a:lstStyle/>
          <a:p>
            <a:r>
              <a:rPr lang="en-US" i="1" dirty="0">
                <a:solidFill>
                  <a:srgbClr val="FF0000"/>
                </a:solidFill>
                <a:latin typeface="Helvetica" pitchFamily="2" charset="0"/>
              </a:rPr>
              <a:t>You can use this color palette or make your own! (Name it “</a:t>
            </a:r>
            <a:r>
              <a:rPr lang="en-US" i="1" dirty="0" err="1">
                <a:solidFill>
                  <a:srgbClr val="FF0000"/>
                </a:solidFill>
                <a:latin typeface="Helvetica" pitchFamily="2" charset="0"/>
              </a:rPr>
              <a:t>disp.cpt</a:t>
            </a:r>
            <a:r>
              <a:rPr lang="en-US" i="1" dirty="0">
                <a:solidFill>
                  <a:srgbClr val="FF0000"/>
                </a:solidFill>
                <a:latin typeface="Helvetica" pitchFamily="2" charset="0"/>
              </a:rPr>
              <a:t>”)</a:t>
            </a:r>
          </a:p>
        </p:txBody>
      </p:sp>
      <p:cxnSp>
        <p:nvCxnSpPr>
          <p:cNvPr id="8" name="Straight Arrow Connector 7">
            <a:extLst>
              <a:ext uri="{FF2B5EF4-FFF2-40B4-BE49-F238E27FC236}">
                <a16:creationId xmlns:a16="http://schemas.microsoft.com/office/drawing/2014/main" id="{8734295B-99EC-604E-9FB6-2107D9B9DB92}"/>
              </a:ext>
            </a:extLst>
          </p:cNvPr>
          <p:cNvCxnSpPr>
            <a:cxnSpLocks/>
          </p:cNvCxnSpPr>
          <p:nvPr/>
        </p:nvCxnSpPr>
        <p:spPr>
          <a:xfrm flipH="1">
            <a:off x="1483028" y="4548851"/>
            <a:ext cx="206876" cy="40829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0621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surface</a:t>
            </a:r>
          </a:p>
        </p:txBody>
      </p:sp>
      <p:sp>
        <p:nvSpPr>
          <p:cNvPr id="8" name="Text Placeholder 7"/>
          <p:cNvSpPr>
            <a:spLocks noGrp="1"/>
          </p:cNvSpPr>
          <p:nvPr>
            <p:ph type="body" sz="half" idx="2"/>
          </p:nvPr>
        </p:nvSpPr>
        <p:spPr>
          <a:xfrm>
            <a:off x="457198" y="1435101"/>
            <a:ext cx="7978070"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psxy</a:t>
            </a:r>
            <a:r>
              <a:rPr lang="fi-FI" sz="1600" b="1" dirty="0">
                <a:solidFill>
                  <a:srgbClr val="008000"/>
                </a:solidFill>
                <a:latin typeface="Courier"/>
                <a:cs typeface="Courier"/>
              </a:rPr>
              <a:t> </a:t>
            </a:r>
            <a:r>
              <a:rPr lang="fi-FI" sz="1600" b="1" dirty="0" err="1">
                <a:solidFill>
                  <a:srgbClr val="008000"/>
                </a:solidFill>
                <a:latin typeface="Courier"/>
                <a:cs typeface="Courier"/>
              </a:rPr>
              <a:t>eq_gps.dat</a:t>
            </a:r>
            <a:r>
              <a:rPr lang="fi-FI" sz="1600" b="1" dirty="0">
                <a:solidFill>
                  <a:srgbClr val="008000"/>
                </a:solidFill>
                <a:latin typeface="Courier"/>
                <a:cs typeface="Courier"/>
              </a:rPr>
              <a:t> -JM5i </a:t>
            </a:r>
            <a:r>
              <a:rPr lang="fi-FI" b="1" dirty="0">
                <a:solidFill>
                  <a:srgbClr val="008000"/>
                </a:solidFill>
                <a:latin typeface="Courier"/>
                <a:cs typeface="Courier"/>
              </a:rPr>
              <a:t>-R138/144/35/42 -Sc0.1i -W0.5p \</a:t>
            </a:r>
          </a:p>
          <a:p>
            <a:pPr>
              <a:spcBef>
                <a:spcPts val="0"/>
              </a:spcBef>
            </a:pPr>
            <a:r>
              <a:rPr lang="fi-FI" b="1" dirty="0">
                <a:solidFill>
                  <a:srgbClr val="008000"/>
                </a:solidFill>
                <a:latin typeface="Courier"/>
                <a:cs typeface="Courier"/>
              </a:rPr>
              <a:t>    -</a:t>
            </a:r>
            <a:r>
              <a:rPr lang="fi-FI" b="1" dirty="0" err="1">
                <a:solidFill>
                  <a:srgbClr val="008000"/>
                </a:solidFill>
                <a:latin typeface="Courier"/>
                <a:cs typeface="Courier"/>
              </a:rPr>
              <a:t>Cdisp.cpt</a:t>
            </a:r>
            <a:r>
              <a:rPr lang="fi-FI" b="1" dirty="0">
                <a:solidFill>
                  <a:srgbClr val="008000"/>
                </a:solidFill>
                <a:latin typeface="Courier"/>
                <a:cs typeface="Courier"/>
              </a:rPr>
              <a:t> </a:t>
            </a:r>
            <a:r>
              <a:rPr lang="fi-FI" sz="1600" b="1" dirty="0">
                <a:solidFill>
                  <a:srgbClr val="008000"/>
                </a:solidFill>
                <a:latin typeface="Courier"/>
                <a:cs typeface="Courier"/>
              </a:rPr>
              <a:t>&gt; gps_0.ps</a:t>
            </a: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rPr>
              <a:t>To do this activity, you will need a file with the coordinates of GPS stations in Japan and the magnitude of the horizontal displacement at each station observed immediately after the earthquake in 2011. This file is available for download on the </a:t>
            </a:r>
            <a:r>
              <a:rPr lang="en-US" sz="1600" dirty="0">
                <a:latin typeface="Helvetica"/>
                <a:hlinkClick r:id="rId2"/>
              </a:rPr>
              <a:t>tutorial page</a:t>
            </a:r>
            <a:r>
              <a:rPr lang="en-US" sz="1600" dirty="0">
                <a:latin typeface="Helvetica"/>
              </a:rPr>
              <a:t> and comes from the Japan Geospatial Information Authority.</a:t>
            </a:r>
          </a:p>
          <a:p>
            <a:endParaRPr lang="en-US" sz="1600" dirty="0">
              <a:latin typeface="Helvetica"/>
            </a:endParaRPr>
          </a:p>
          <a:p>
            <a:r>
              <a:rPr lang="en-US" sz="1600" dirty="0">
                <a:latin typeface="Helvetica"/>
              </a:rPr>
              <a:t>First, we plot the displacements at each individual station. We made a similar figure for earthquake depth in the first exercise. In this map, each dot represents the horizontal displacement at a GPS station. It looks like the displacements change smoothly, so next we will interpolate to plot the displacements everywhere on the island of Honshu.</a:t>
            </a:r>
          </a:p>
        </p:txBody>
      </p:sp>
      <p:pic>
        <p:nvPicPr>
          <p:cNvPr id="3" name="Picture 2">
            <a:extLst>
              <a:ext uri="{FF2B5EF4-FFF2-40B4-BE49-F238E27FC236}">
                <a16:creationId xmlns:a16="http://schemas.microsoft.com/office/drawing/2014/main" id="{22A8A3AF-D330-534D-A75E-69F652A30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4543" y="2016511"/>
            <a:ext cx="3210725" cy="4265524"/>
          </a:xfrm>
          <a:prstGeom prst="rect">
            <a:avLst/>
          </a:prstGeom>
        </p:spPr>
      </p:pic>
    </p:spTree>
    <p:extLst>
      <p:ext uri="{BB962C8B-B14F-4D97-AF65-F5344CB8AC3E}">
        <p14:creationId xmlns:p14="http://schemas.microsoft.com/office/powerpoint/2010/main" val="3339908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surface</a:t>
            </a:r>
          </a:p>
        </p:txBody>
      </p:sp>
      <p:sp>
        <p:nvSpPr>
          <p:cNvPr id="8" name="Text Placeholder 7"/>
          <p:cNvSpPr>
            <a:spLocks noGrp="1"/>
          </p:cNvSpPr>
          <p:nvPr>
            <p:ph type="body" sz="half" idx="2"/>
          </p:nvPr>
        </p:nvSpPr>
        <p:spPr>
          <a:xfrm>
            <a:off x="457198" y="1435101"/>
            <a:ext cx="7978070"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surface</a:t>
            </a:r>
            <a:r>
              <a:rPr lang="fi-FI" sz="1600" b="1" dirty="0">
                <a:solidFill>
                  <a:srgbClr val="008000"/>
                </a:solidFill>
                <a:latin typeface="Courier"/>
                <a:cs typeface="Courier"/>
              </a:rPr>
              <a:t> </a:t>
            </a:r>
            <a:r>
              <a:rPr lang="fi-FI" sz="1600" b="1" dirty="0" err="1">
                <a:solidFill>
                  <a:srgbClr val="008000"/>
                </a:solidFill>
                <a:latin typeface="Courier"/>
                <a:cs typeface="Courier"/>
              </a:rPr>
              <a:t>eq_gps.dat</a:t>
            </a:r>
            <a:r>
              <a:rPr lang="fi-FI" sz="1600" b="1" dirty="0">
                <a:solidFill>
                  <a:srgbClr val="008000"/>
                </a:solidFill>
                <a:latin typeface="Courier"/>
                <a:cs typeface="Courier"/>
              </a:rPr>
              <a:t> </a:t>
            </a:r>
            <a:r>
              <a:rPr lang="fi-FI" b="1" dirty="0">
                <a:solidFill>
                  <a:srgbClr val="008000"/>
                </a:solidFill>
                <a:latin typeface="Courier"/>
                <a:cs typeface="Courier"/>
              </a:rPr>
              <a:t>-R138/144/35/42 -I0.02 -</a:t>
            </a:r>
            <a:r>
              <a:rPr lang="fi-FI" b="1" dirty="0" err="1">
                <a:solidFill>
                  <a:srgbClr val="008000"/>
                </a:solidFill>
                <a:latin typeface="Courier"/>
                <a:cs typeface="Courier"/>
              </a:rPr>
              <a:t>Gdisp.grd</a:t>
            </a:r>
            <a:endParaRPr lang="fi-FI" b="1" dirty="0">
              <a:solidFill>
                <a:srgbClr val="008000"/>
              </a:solidFill>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surface</a:t>
            </a:r>
            <a:endParaRPr lang="en-US" sz="1600" dirty="0">
              <a:latin typeface="Helvetica"/>
            </a:endParaRPr>
          </a:p>
          <a:p>
            <a:r>
              <a:rPr lang="en-US" sz="1600" dirty="0">
                <a:latin typeface="Helvetica"/>
              </a:rPr>
              <a:t>To interpolate an irregularly spaced point dataset into a raster file, use </a:t>
            </a:r>
            <a:r>
              <a:rPr lang="en-US" sz="1600" b="1" dirty="0">
                <a:solidFill>
                  <a:srgbClr val="008000"/>
                </a:solidFill>
                <a:latin typeface="Courier"/>
              </a:rPr>
              <a:t>surface</a:t>
            </a:r>
            <a:r>
              <a:rPr lang="en-US" sz="1600" dirty="0">
                <a:latin typeface="Helvetica"/>
              </a:rPr>
              <a:t>.</a:t>
            </a:r>
          </a:p>
          <a:p>
            <a:endParaRPr lang="en-US" sz="1600" dirty="0">
              <a:latin typeface="Helvetica"/>
            </a:endParaRPr>
          </a:p>
          <a:p>
            <a:r>
              <a:rPr lang="fi-FI" sz="1600" b="1" dirty="0">
                <a:solidFill>
                  <a:srgbClr val="008000"/>
                </a:solidFill>
                <a:latin typeface="Courier"/>
                <a:cs typeface="Courier"/>
              </a:rPr>
              <a:t>-R138/144/35/42</a:t>
            </a:r>
            <a:endParaRPr lang="en-US" sz="1600" dirty="0">
              <a:latin typeface="Helvetica"/>
            </a:endParaRPr>
          </a:p>
          <a:p>
            <a:r>
              <a:rPr lang="en-US" sz="1600" dirty="0">
                <a:latin typeface="Helvetica"/>
              </a:rPr>
              <a:t>The limits of the output raster file are defined using the same </a:t>
            </a:r>
            <a:r>
              <a:rPr lang="fi-FI" sz="1600" b="1" dirty="0">
                <a:solidFill>
                  <a:srgbClr val="008000"/>
                </a:solidFill>
                <a:latin typeface="Courier"/>
                <a:cs typeface="Courier"/>
              </a:rPr>
              <a:t>-R</a:t>
            </a:r>
            <a:r>
              <a:rPr lang="en-US" sz="1600" dirty="0">
                <a:latin typeface="Helvetica"/>
              </a:rPr>
              <a:t> option and syntax as the limits for maps.</a:t>
            </a:r>
          </a:p>
        </p:txBody>
      </p:sp>
    </p:spTree>
    <p:extLst>
      <p:ext uri="{BB962C8B-B14F-4D97-AF65-F5344CB8AC3E}">
        <p14:creationId xmlns:p14="http://schemas.microsoft.com/office/powerpoint/2010/main" val="3552321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surface</a:t>
            </a:r>
          </a:p>
        </p:txBody>
      </p:sp>
      <p:sp>
        <p:nvSpPr>
          <p:cNvPr id="8" name="Text Placeholder 7"/>
          <p:cNvSpPr>
            <a:spLocks noGrp="1"/>
          </p:cNvSpPr>
          <p:nvPr>
            <p:ph type="body" sz="half" idx="2"/>
          </p:nvPr>
        </p:nvSpPr>
        <p:spPr>
          <a:xfrm>
            <a:off x="457197" y="1435101"/>
            <a:ext cx="8362711"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surface</a:t>
            </a:r>
            <a:r>
              <a:rPr lang="fi-FI" sz="1600" b="1" dirty="0">
                <a:solidFill>
                  <a:srgbClr val="008000"/>
                </a:solidFill>
                <a:latin typeface="Courier"/>
                <a:cs typeface="Courier"/>
              </a:rPr>
              <a:t> </a:t>
            </a:r>
            <a:r>
              <a:rPr lang="fi-FI" sz="1600" b="1" dirty="0" err="1">
                <a:solidFill>
                  <a:srgbClr val="008000"/>
                </a:solidFill>
                <a:latin typeface="Courier"/>
                <a:cs typeface="Courier"/>
              </a:rPr>
              <a:t>eq_gps.dat</a:t>
            </a:r>
            <a:r>
              <a:rPr lang="fi-FI" sz="1600" b="1" dirty="0">
                <a:solidFill>
                  <a:srgbClr val="008000"/>
                </a:solidFill>
                <a:latin typeface="Courier"/>
                <a:cs typeface="Courier"/>
              </a:rPr>
              <a:t> </a:t>
            </a:r>
            <a:r>
              <a:rPr lang="fi-FI" b="1" dirty="0">
                <a:solidFill>
                  <a:srgbClr val="008000"/>
                </a:solidFill>
                <a:latin typeface="Courier"/>
                <a:cs typeface="Courier"/>
              </a:rPr>
              <a:t>-R138/144/35/42 -I0.02 -</a:t>
            </a:r>
            <a:r>
              <a:rPr lang="fi-FI" b="1" dirty="0" err="1">
                <a:solidFill>
                  <a:srgbClr val="008000"/>
                </a:solidFill>
                <a:latin typeface="Courier"/>
                <a:cs typeface="Courier"/>
              </a:rPr>
              <a:t>Gdisp.grd</a:t>
            </a:r>
            <a:endParaRPr lang="fi-FI" b="1" dirty="0">
              <a:solidFill>
                <a:srgbClr val="008000"/>
              </a:solidFill>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fi-FI" sz="1600" b="1" dirty="0">
                <a:solidFill>
                  <a:srgbClr val="008000"/>
                </a:solidFill>
                <a:latin typeface="Courier"/>
                <a:cs typeface="Courier"/>
              </a:rPr>
              <a:t>-I0.02</a:t>
            </a:r>
          </a:p>
          <a:p>
            <a:r>
              <a:rPr lang="en-US" sz="1600" dirty="0">
                <a:latin typeface="Helvetica"/>
              </a:rPr>
              <a:t>The sampling for the output raster file is specified using the </a:t>
            </a:r>
            <a:r>
              <a:rPr lang="en-US" sz="1600" b="1" dirty="0">
                <a:solidFill>
                  <a:srgbClr val="008000"/>
                </a:solidFill>
                <a:latin typeface="Courier"/>
              </a:rPr>
              <a:t>-I</a:t>
            </a:r>
            <a:r>
              <a:rPr lang="en-US" sz="1600" dirty="0">
                <a:latin typeface="Helvetica"/>
              </a:rPr>
              <a:t> option. Be careful about sampling too coarsely, in order to avoid aliasing the dataset. If you want to be sure to avoid aliasing, you will need to use a GMT tool like </a:t>
            </a:r>
            <a:r>
              <a:rPr lang="en-US" sz="1600" b="1" dirty="0" err="1">
                <a:solidFill>
                  <a:srgbClr val="008000"/>
                </a:solidFill>
                <a:latin typeface="Courier"/>
              </a:rPr>
              <a:t>blockmean</a:t>
            </a:r>
            <a:r>
              <a:rPr lang="en-US" sz="1600" dirty="0">
                <a:latin typeface="Helvetica"/>
              </a:rPr>
              <a:t> or </a:t>
            </a:r>
            <a:r>
              <a:rPr lang="en-US" sz="1600" b="1" dirty="0" err="1">
                <a:solidFill>
                  <a:srgbClr val="008000"/>
                </a:solidFill>
                <a:latin typeface="Courier"/>
              </a:rPr>
              <a:t>blockmedian</a:t>
            </a:r>
            <a:r>
              <a:rPr lang="en-US" sz="1600" dirty="0">
                <a:latin typeface="Helvetica"/>
              </a:rPr>
              <a:t>, which are beyond the scope of this tutorial.</a:t>
            </a:r>
          </a:p>
          <a:p>
            <a:endParaRPr lang="en-US" sz="1600" dirty="0">
              <a:latin typeface="Helvetica"/>
            </a:endParaRPr>
          </a:p>
          <a:p>
            <a:r>
              <a:rPr lang="en-US" sz="1600" b="1" dirty="0">
                <a:solidFill>
                  <a:srgbClr val="008000"/>
                </a:solidFill>
                <a:latin typeface="Courier"/>
                <a:cs typeface="Courier"/>
              </a:rPr>
              <a:t>-</a:t>
            </a:r>
            <a:r>
              <a:rPr lang="en-US" sz="1600" b="1" dirty="0" err="1">
                <a:solidFill>
                  <a:srgbClr val="008000"/>
                </a:solidFill>
                <a:latin typeface="Courier"/>
                <a:cs typeface="Courier"/>
              </a:rPr>
              <a:t>Gdisp.grd</a:t>
            </a:r>
            <a:endParaRPr lang="en-US" sz="1600" dirty="0">
              <a:latin typeface="Helvetica"/>
            </a:endParaRPr>
          </a:p>
          <a:p>
            <a:r>
              <a:rPr lang="en-US" sz="1600" dirty="0">
                <a:latin typeface="Helvetica"/>
              </a:rPr>
              <a:t>The name of the output file is specified with the </a:t>
            </a:r>
            <a:r>
              <a:rPr lang="en-US" sz="1600" b="1" dirty="0">
                <a:solidFill>
                  <a:srgbClr val="008000"/>
                </a:solidFill>
                <a:latin typeface="Courier"/>
              </a:rPr>
              <a:t>-G</a:t>
            </a:r>
            <a:r>
              <a:rPr lang="en-US" sz="1600" dirty="0">
                <a:latin typeface="Helvetica"/>
              </a:rPr>
              <a:t> flag.</a:t>
            </a:r>
          </a:p>
        </p:txBody>
      </p:sp>
    </p:spTree>
    <p:extLst>
      <p:ext uri="{BB962C8B-B14F-4D97-AF65-F5344CB8AC3E}">
        <p14:creationId xmlns:p14="http://schemas.microsoft.com/office/powerpoint/2010/main" val="42908993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surface</a:t>
            </a:r>
          </a:p>
        </p:txBody>
      </p:sp>
      <p:sp>
        <p:nvSpPr>
          <p:cNvPr id="8" name="Text Placeholder 7"/>
          <p:cNvSpPr>
            <a:spLocks noGrp="1"/>
          </p:cNvSpPr>
          <p:nvPr>
            <p:ph type="body" sz="half" idx="2"/>
          </p:nvPr>
        </p:nvSpPr>
        <p:spPr>
          <a:xfrm>
            <a:off x="457197" y="1435101"/>
            <a:ext cx="8362711"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surface</a:t>
            </a:r>
            <a:r>
              <a:rPr lang="fi-FI" sz="1600" b="1" dirty="0">
                <a:solidFill>
                  <a:srgbClr val="008000"/>
                </a:solidFill>
                <a:latin typeface="Courier"/>
                <a:cs typeface="Courier"/>
              </a:rPr>
              <a:t> </a:t>
            </a:r>
            <a:r>
              <a:rPr lang="fi-FI" sz="1600" b="1" dirty="0" err="1">
                <a:solidFill>
                  <a:srgbClr val="008000"/>
                </a:solidFill>
                <a:latin typeface="Courier"/>
                <a:cs typeface="Courier"/>
              </a:rPr>
              <a:t>eq_gps.dat</a:t>
            </a:r>
            <a:r>
              <a:rPr lang="fi-FI" sz="1600" b="1" dirty="0">
                <a:solidFill>
                  <a:srgbClr val="008000"/>
                </a:solidFill>
                <a:latin typeface="Courier"/>
                <a:cs typeface="Courier"/>
              </a:rPr>
              <a:t> </a:t>
            </a:r>
            <a:r>
              <a:rPr lang="fi-FI" b="1" dirty="0">
                <a:solidFill>
                  <a:srgbClr val="008000"/>
                </a:solidFill>
                <a:latin typeface="Courier"/>
                <a:cs typeface="Courier"/>
              </a:rPr>
              <a:t>-R138/144/35/42 -I0.02 -</a:t>
            </a:r>
            <a:r>
              <a:rPr lang="fi-FI" b="1" dirty="0" err="1">
                <a:solidFill>
                  <a:srgbClr val="008000"/>
                </a:solidFill>
                <a:latin typeface="Courier"/>
                <a:cs typeface="Courier"/>
              </a:rPr>
              <a:t>Gdisp.grd</a:t>
            </a:r>
            <a:endParaRPr lang="fi-FI" b="1" dirty="0">
              <a:solidFill>
                <a:srgbClr val="008000"/>
              </a:solidFill>
              <a:latin typeface="Courier"/>
              <a:cs typeface="Courier"/>
            </a:endParaRPr>
          </a:p>
          <a:p>
            <a:pPr>
              <a:spcBef>
                <a:spcPts val="0"/>
              </a:spcBef>
            </a:pPr>
            <a:r>
              <a:rPr lang="fi-FI" b="1" dirty="0" err="1">
                <a:solidFill>
                  <a:srgbClr val="008000"/>
                </a:solidFill>
                <a:latin typeface="Courier"/>
                <a:cs typeface="Courier"/>
              </a:rPr>
              <a:t>gmt</a:t>
            </a:r>
            <a:r>
              <a:rPr lang="fi-FI" b="1" dirty="0">
                <a:solidFill>
                  <a:srgbClr val="008000"/>
                </a:solidFill>
                <a:latin typeface="Courier"/>
                <a:cs typeface="Courier"/>
              </a:rPr>
              <a:t> </a:t>
            </a:r>
            <a:r>
              <a:rPr lang="fi-FI" b="1" dirty="0" err="1">
                <a:solidFill>
                  <a:srgbClr val="008000"/>
                </a:solidFill>
                <a:latin typeface="Courier"/>
                <a:cs typeface="Courier"/>
              </a:rPr>
              <a:t>grdimage</a:t>
            </a:r>
            <a:r>
              <a:rPr lang="fi-FI" b="1" dirty="0">
                <a:solidFill>
                  <a:srgbClr val="008000"/>
                </a:solidFill>
                <a:latin typeface="Courier"/>
                <a:cs typeface="Courier"/>
              </a:rPr>
              <a:t> </a:t>
            </a:r>
            <a:r>
              <a:rPr lang="fi-FI" b="1" dirty="0" err="1">
                <a:solidFill>
                  <a:srgbClr val="008000"/>
                </a:solidFill>
                <a:latin typeface="Courier"/>
                <a:cs typeface="Courier"/>
              </a:rPr>
              <a:t>disp.grd</a:t>
            </a:r>
            <a:r>
              <a:rPr lang="fi-FI" b="1" dirty="0">
                <a:solidFill>
                  <a:srgbClr val="008000"/>
                </a:solidFill>
                <a:latin typeface="Courier"/>
                <a:cs typeface="Courier"/>
              </a:rPr>
              <a:t> -JM5i -R138/144/35/42 -</a:t>
            </a:r>
            <a:r>
              <a:rPr lang="fi-FI" b="1" dirty="0" err="1">
                <a:solidFill>
                  <a:srgbClr val="008000"/>
                </a:solidFill>
                <a:latin typeface="Courier"/>
                <a:cs typeface="Courier"/>
              </a:rPr>
              <a:t>Cdisp.cpt</a:t>
            </a:r>
            <a:r>
              <a:rPr lang="fi-FI" b="1" dirty="0">
                <a:solidFill>
                  <a:srgbClr val="008000"/>
                </a:solidFill>
                <a:latin typeface="Courier"/>
                <a:cs typeface="Courier"/>
              </a:rPr>
              <a:t> &gt; gps_1.ps</a:t>
            </a:r>
          </a:p>
          <a:p>
            <a:pPr>
              <a:spcBef>
                <a:spcPts val="0"/>
              </a:spcBef>
            </a:pPr>
            <a:endParaRPr lang="fi-FI" b="1" dirty="0">
              <a:solidFill>
                <a:srgbClr val="008000"/>
              </a:solidFill>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rPr>
              <a:t>Now, you can plot the new raster file </a:t>
            </a:r>
            <a:r>
              <a:rPr lang="en-US" sz="1600" b="1" dirty="0" err="1">
                <a:solidFill>
                  <a:srgbClr val="008000"/>
                </a:solidFill>
                <a:latin typeface="Courier"/>
              </a:rPr>
              <a:t>disp.grd</a:t>
            </a:r>
            <a:r>
              <a:rPr lang="en-US" sz="1600" dirty="0">
                <a:latin typeface="Helvetica"/>
              </a:rPr>
              <a:t> using </a:t>
            </a:r>
            <a:r>
              <a:rPr lang="en-US" sz="1600" b="1" dirty="0" err="1">
                <a:solidFill>
                  <a:srgbClr val="008000"/>
                </a:solidFill>
                <a:latin typeface="Courier"/>
              </a:rPr>
              <a:t>grdimage</a:t>
            </a:r>
            <a:r>
              <a:rPr lang="en-US" sz="1600" dirty="0">
                <a:latin typeface="Helvetica"/>
              </a:rPr>
              <a:t>.</a:t>
            </a:r>
          </a:p>
          <a:p>
            <a:endParaRPr lang="en-US" sz="1600" dirty="0">
              <a:latin typeface="Helvetica"/>
            </a:endParaRPr>
          </a:p>
          <a:p>
            <a:r>
              <a:rPr lang="en-US" sz="1600" dirty="0">
                <a:latin typeface="Helvetica"/>
              </a:rPr>
              <a:t>Unfortunately, </a:t>
            </a:r>
            <a:r>
              <a:rPr lang="en-US" sz="1600" b="1" dirty="0">
                <a:solidFill>
                  <a:srgbClr val="008000"/>
                </a:solidFill>
                <a:latin typeface="Courier"/>
              </a:rPr>
              <a:t>surface</a:t>
            </a:r>
            <a:r>
              <a:rPr lang="en-US" sz="1600" dirty="0">
                <a:latin typeface="Helvetica"/>
              </a:rPr>
              <a:t> does not care about the distribution of data or geography, coastlines, etc. So even though the GPS data in this activity are confined to being onshore, </a:t>
            </a:r>
            <a:r>
              <a:rPr lang="en-US" sz="1600" b="1" dirty="0">
                <a:solidFill>
                  <a:srgbClr val="008000"/>
                </a:solidFill>
                <a:latin typeface="Courier"/>
              </a:rPr>
              <a:t>surface</a:t>
            </a:r>
            <a:r>
              <a:rPr lang="en-US" sz="1600" dirty="0">
                <a:latin typeface="Helvetica"/>
              </a:rPr>
              <a:t> extrapolates the raster everywhere within the defined limits.</a:t>
            </a:r>
          </a:p>
        </p:txBody>
      </p:sp>
      <p:pic>
        <p:nvPicPr>
          <p:cNvPr id="4" name="Picture 3">
            <a:extLst>
              <a:ext uri="{FF2B5EF4-FFF2-40B4-BE49-F238E27FC236}">
                <a16:creationId xmlns:a16="http://schemas.microsoft.com/office/drawing/2014/main" id="{4C07782B-ED18-DD4E-A2C5-FA070DC28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4542" y="2155411"/>
            <a:ext cx="3210725" cy="4265525"/>
          </a:xfrm>
          <a:prstGeom prst="rect">
            <a:avLst/>
          </a:prstGeom>
        </p:spPr>
      </p:pic>
    </p:spTree>
    <p:extLst>
      <p:ext uri="{BB962C8B-B14F-4D97-AF65-F5344CB8AC3E}">
        <p14:creationId xmlns:p14="http://schemas.microsoft.com/office/powerpoint/2010/main" val="108922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surface</a:t>
            </a:r>
          </a:p>
        </p:txBody>
      </p:sp>
      <p:sp>
        <p:nvSpPr>
          <p:cNvPr id="8" name="Text Placeholder 7"/>
          <p:cNvSpPr>
            <a:spLocks noGrp="1"/>
          </p:cNvSpPr>
          <p:nvPr>
            <p:ph type="body" sz="half" idx="2"/>
          </p:nvPr>
        </p:nvSpPr>
        <p:spPr>
          <a:xfrm>
            <a:off x="457197" y="1435101"/>
            <a:ext cx="8362711"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surface</a:t>
            </a:r>
            <a:r>
              <a:rPr lang="fi-FI" sz="1600" b="1" dirty="0">
                <a:solidFill>
                  <a:srgbClr val="008000"/>
                </a:solidFill>
                <a:latin typeface="Courier"/>
                <a:cs typeface="Courier"/>
              </a:rPr>
              <a:t> </a:t>
            </a:r>
            <a:r>
              <a:rPr lang="fi-FI" sz="1600" b="1" dirty="0" err="1">
                <a:solidFill>
                  <a:srgbClr val="008000"/>
                </a:solidFill>
                <a:latin typeface="Courier"/>
                <a:cs typeface="Courier"/>
              </a:rPr>
              <a:t>eq_gps.dat</a:t>
            </a:r>
            <a:r>
              <a:rPr lang="fi-FI" sz="1600" b="1" dirty="0">
                <a:solidFill>
                  <a:srgbClr val="008000"/>
                </a:solidFill>
                <a:latin typeface="Courier"/>
                <a:cs typeface="Courier"/>
              </a:rPr>
              <a:t> </a:t>
            </a:r>
            <a:r>
              <a:rPr lang="fi-FI" b="1" dirty="0">
                <a:solidFill>
                  <a:srgbClr val="008000"/>
                </a:solidFill>
                <a:latin typeface="Courier"/>
                <a:cs typeface="Courier"/>
              </a:rPr>
              <a:t>-R138/144/35/42 -I0.02 -</a:t>
            </a:r>
            <a:r>
              <a:rPr lang="fi-FI" b="1" dirty="0" err="1">
                <a:solidFill>
                  <a:srgbClr val="008000"/>
                </a:solidFill>
                <a:latin typeface="Courier"/>
                <a:cs typeface="Courier"/>
              </a:rPr>
              <a:t>Gdisp.grd</a:t>
            </a:r>
            <a:endParaRPr lang="fi-FI" b="1" dirty="0">
              <a:solidFill>
                <a:srgbClr val="008000"/>
              </a:solidFill>
              <a:latin typeface="Courier"/>
              <a:cs typeface="Courier"/>
            </a:endParaRPr>
          </a:p>
          <a:p>
            <a:pPr>
              <a:spcBef>
                <a:spcPts val="0"/>
              </a:spcBef>
            </a:pPr>
            <a:r>
              <a:rPr lang="fi-FI" b="1" dirty="0" err="1">
                <a:solidFill>
                  <a:srgbClr val="008000"/>
                </a:solidFill>
                <a:latin typeface="Courier"/>
                <a:cs typeface="Courier"/>
              </a:rPr>
              <a:t>gmt</a:t>
            </a:r>
            <a:r>
              <a:rPr lang="fi-FI" b="1" dirty="0">
                <a:solidFill>
                  <a:srgbClr val="008000"/>
                </a:solidFill>
                <a:latin typeface="Courier"/>
                <a:cs typeface="Courier"/>
              </a:rPr>
              <a:t> </a:t>
            </a:r>
            <a:r>
              <a:rPr lang="fi-FI" b="1" dirty="0" err="1">
                <a:solidFill>
                  <a:srgbClr val="008000"/>
                </a:solidFill>
                <a:latin typeface="Courier"/>
                <a:cs typeface="Courier"/>
              </a:rPr>
              <a:t>grdimage</a:t>
            </a:r>
            <a:r>
              <a:rPr lang="fi-FI" b="1" dirty="0">
                <a:solidFill>
                  <a:srgbClr val="008000"/>
                </a:solidFill>
                <a:latin typeface="Courier"/>
                <a:cs typeface="Courier"/>
              </a:rPr>
              <a:t> </a:t>
            </a:r>
            <a:r>
              <a:rPr lang="fi-FI" b="1" dirty="0" err="1">
                <a:solidFill>
                  <a:srgbClr val="008000"/>
                </a:solidFill>
                <a:latin typeface="Courier"/>
                <a:cs typeface="Courier"/>
              </a:rPr>
              <a:t>disp.grd</a:t>
            </a:r>
            <a:r>
              <a:rPr lang="fi-FI" b="1" dirty="0">
                <a:solidFill>
                  <a:srgbClr val="008000"/>
                </a:solidFill>
                <a:latin typeface="Courier"/>
                <a:cs typeface="Courier"/>
              </a:rPr>
              <a:t> -JM5i -R138/144/35/42 -</a:t>
            </a:r>
            <a:r>
              <a:rPr lang="fi-FI" b="1" dirty="0" err="1">
                <a:solidFill>
                  <a:srgbClr val="008000"/>
                </a:solidFill>
                <a:latin typeface="Courier"/>
                <a:cs typeface="Courier"/>
              </a:rPr>
              <a:t>Cdisp.cpt</a:t>
            </a:r>
            <a:r>
              <a:rPr lang="fi-FI" b="1" dirty="0">
                <a:solidFill>
                  <a:srgbClr val="008000"/>
                </a:solidFill>
                <a:latin typeface="Courier"/>
                <a:cs typeface="Courier"/>
              </a:rPr>
              <a:t> &gt; gps_1.ps</a:t>
            </a:r>
          </a:p>
          <a:p>
            <a:pPr>
              <a:spcBef>
                <a:spcPts val="0"/>
              </a:spcBef>
            </a:pPr>
            <a:endParaRPr lang="fi-FI" b="1" dirty="0">
              <a:solidFill>
                <a:srgbClr val="008000"/>
              </a:solidFill>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rPr>
              <a:t>To clip the contents of the map to inside the coastlines, you can use:</a:t>
            </a:r>
          </a:p>
          <a:p>
            <a:endParaRPr lang="en-US" sz="1600" dirty="0">
              <a:latin typeface="Helvetica"/>
            </a:endParaRPr>
          </a:p>
          <a:p>
            <a:r>
              <a:rPr lang="en-US" sz="1600" b="1" dirty="0" err="1">
                <a:solidFill>
                  <a:srgbClr val="008000"/>
                </a:solidFill>
                <a:latin typeface="Courier"/>
              </a:rPr>
              <a:t>gmt</a:t>
            </a:r>
            <a:r>
              <a:rPr lang="en-US" sz="1600" b="1" dirty="0">
                <a:solidFill>
                  <a:srgbClr val="008000"/>
                </a:solidFill>
                <a:latin typeface="Courier"/>
              </a:rPr>
              <a:t> </a:t>
            </a:r>
            <a:r>
              <a:rPr lang="en-US" sz="1600" b="1" dirty="0" err="1">
                <a:solidFill>
                  <a:srgbClr val="008000"/>
                </a:solidFill>
                <a:latin typeface="Courier"/>
              </a:rPr>
              <a:t>pscoast</a:t>
            </a:r>
            <a:r>
              <a:rPr lang="en-US" sz="1600" b="1" dirty="0">
                <a:solidFill>
                  <a:srgbClr val="008000"/>
                </a:solidFill>
                <a:latin typeface="Courier"/>
              </a:rPr>
              <a:t> ... -</a:t>
            </a:r>
            <a:r>
              <a:rPr lang="en-US" sz="1600" b="1" dirty="0" err="1">
                <a:solidFill>
                  <a:srgbClr val="008000"/>
                </a:solidFill>
                <a:latin typeface="Courier"/>
              </a:rPr>
              <a:t>Gc</a:t>
            </a:r>
            <a:endParaRPr lang="en-US" sz="1600" b="1" dirty="0">
              <a:solidFill>
                <a:srgbClr val="008000"/>
              </a:solidFill>
              <a:latin typeface="Courier"/>
            </a:endParaRPr>
          </a:p>
          <a:p>
            <a:endParaRPr lang="en-US" sz="1600" dirty="0">
              <a:latin typeface="Helvetica"/>
            </a:endParaRPr>
          </a:p>
          <a:p>
            <a:r>
              <a:rPr lang="en-US" sz="1600" dirty="0">
                <a:latin typeface="Helvetica"/>
              </a:rPr>
              <a:t>Instead of coloring “dry” areas, </a:t>
            </a:r>
            <a:r>
              <a:rPr lang="en-US" sz="1600" b="1" dirty="0">
                <a:solidFill>
                  <a:srgbClr val="008000"/>
                </a:solidFill>
                <a:latin typeface="Courier"/>
              </a:rPr>
              <a:t>-</a:t>
            </a:r>
            <a:r>
              <a:rPr lang="en-US" sz="1600" b="1" dirty="0" err="1">
                <a:solidFill>
                  <a:srgbClr val="008000"/>
                </a:solidFill>
                <a:latin typeface="Courier"/>
              </a:rPr>
              <a:t>Gc</a:t>
            </a:r>
            <a:r>
              <a:rPr lang="en-US" sz="1600" dirty="0">
                <a:latin typeface="Helvetica"/>
              </a:rPr>
              <a:t> makes a clipping mask from these regions.</a:t>
            </a:r>
          </a:p>
        </p:txBody>
      </p:sp>
      <p:pic>
        <p:nvPicPr>
          <p:cNvPr id="4" name="Picture 3">
            <a:extLst>
              <a:ext uri="{FF2B5EF4-FFF2-40B4-BE49-F238E27FC236}">
                <a16:creationId xmlns:a16="http://schemas.microsoft.com/office/drawing/2014/main" id="{4C07782B-ED18-DD4E-A2C5-FA070DC28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4542" y="2155411"/>
            <a:ext cx="3210725" cy="4265525"/>
          </a:xfrm>
          <a:prstGeom prst="rect">
            <a:avLst/>
          </a:prstGeom>
        </p:spPr>
      </p:pic>
    </p:spTree>
    <p:extLst>
      <p:ext uri="{BB962C8B-B14F-4D97-AF65-F5344CB8AC3E}">
        <p14:creationId xmlns:p14="http://schemas.microsoft.com/office/powerpoint/2010/main" val="1001290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EF908C-0CBF-9B46-9B1D-994B68812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4541" y="2155410"/>
            <a:ext cx="3210726" cy="4265526"/>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surface</a:t>
            </a:r>
          </a:p>
        </p:txBody>
      </p:sp>
      <p:sp>
        <p:nvSpPr>
          <p:cNvPr id="8" name="Text Placeholder 7"/>
          <p:cNvSpPr>
            <a:spLocks noGrp="1"/>
          </p:cNvSpPr>
          <p:nvPr>
            <p:ph type="body" sz="half" idx="2"/>
          </p:nvPr>
        </p:nvSpPr>
        <p:spPr>
          <a:xfrm>
            <a:off x="457197" y="1435101"/>
            <a:ext cx="8362711"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surface</a:t>
            </a:r>
            <a:r>
              <a:rPr lang="fi-FI" sz="1600" b="1" dirty="0">
                <a:solidFill>
                  <a:srgbClr val="008000"/>
                </a:solidFill>
                <a:latin typeface="Courier"/>
                <a:cs typeface="Courier"/>
              </a:rPr>
              <a:t> </a:t>
            </a:r>
            <a:r>
              <a:rPr lang="fi-FI" sz="1600" b="1" dirty="0" err="1">
                <a:solidFill>
                  <a:srgbClr val="008000"/>
                </a:solidFill>
                <a:latin typeface="Courier"/>
                <a:cs typeface="Courier"/>
              </a:rPr>
              <a:t>eq_gps.dat</a:t>
            </a:r>
            <a:r>
              <a:rPr lang="fi-FI" sz="1600" b="1" dirty="0">
                <a:solidFill>
                  <a:srgbClr val="008000"/>
                </a:solidFill>
                <a:latin typeface="Courier"/>
                <a:cs typeface="Courier"/>
              </a:rPr>
              <a:t> </a:t>
            </a:r>
            <a:r>
              <a:rPr lang="fi-FI" b="1" dirty="0">
                <a:solidFill>
                  <a:srgbClr val="008000"/>
                </a:solidFill>
                <a:latin typeface="Courier"/>
                <a:cs typeface="Courier"/>
              </a:rPr>
              <a:t>-R138/144/35/42 -I0.02 -</a:t>
            </a:r>
            <a:r>
              <a:rPr lang="fi-FI" b="1" dirty="0" err="1">
                <a:solidFill>
                  <a:srgbClr val="008000"/>
                </a:solidFill>
                <a:latin typeface="Courier"/>
                <a:cs typeface="Courier"/>
              </a:rPr>
              <a:t>Gdisp.grd</a:t>
            </a:r>
            <a:endParaRPr lang="fi-FI" b="1" dirty="0">
              <a:solidFill>
                <a:srgbClr val="008000"/>
              </a:solidFill>
              <a:latin typeface="Courier"/>
              <a:cs typeface="Courier"/>
            </a:endParaRPr>
          </a:p>
          <a:p>
            <a:pPr>
              <a:spcBef>
                <a:spcPts val="0"/>
              </a:spcBef>
            </a:pPr>
            <a:r>
              <a:rPr lang="fi-FI" b="1" dirty="0" err="1">
                <a:solidFill>
                  <a:srgbClr val="008000"/>
                </a:solidFill>
                <a:latin typeface="Courier"/>
                <a:cs typeface="Courier"/>
              </a:rPr>
              <a:t>gmt</a:t>
            </a:r>
            <a:r>
              <a:rPr lang="fi-FI" b="1" dirty="0">
                <a:solidFill>
                  <a:srgbClr val="008000"/>
                </a:solidFill>
                <a:latin typeface="Courier"/>
                <a:cs typeface="Courier"/>
              </a:rPr>
              <a:t> </a:t>
            </a:r>
            <a:r>
              <a:rPr lang="fi-FI" b="1" dirty="0" err="1">
                <a:solidFill>
                  <a:srgbClr val="008000"/>
                </a:solidFill>
                <a:latin typeface="Courier"/>
                <a:cs typeface="Courier"/>
              </a:rPr>
              <a:t>grdimage</a:t>
            </a:r>
            <a:r>
              <a:rPr lang="fi-FI" b="1" dirty="0">
                <a:solidFill>
                  <a:srgbClr val="008000"/>
                </a:solidFill>
                <a:latin typeface="Courier"/>
                <a:cs typeface="Courier"/>
              </a:rPr>
              <a:t> </a:t>
            </a:r>
            <a:r>
              <a:rPr lang="fi-FI" b="1" dirty="0" err="1">
                <a:solidFill>
                  <a:srgbClr val="008000"/>
                </a:solidFill>
                <a:latin typeface="Courier"/>
                <a:cs typeface="Courier"/>
              </a:rPr>
              <a:t>disp.grd</a:t>
            </a:r>
            <a:r>
              <a:rPr lang="fi-FI" b="1" dirty="0">
                <a:solidFill>
                  <a:srgbClr val="008000"/>
                </a:solidFill>
                <a:latin typeface="Courier"/>
                <a:cs typeface="Courier"/>
              </a:rPr>
              <a:t> -JM5i -R138/144/35/42 -</a:t>
            </a:r>
            <a:r>
              <a:rPr lang="fi-FI" b="1" dirty="0" err="1">
                <a:solidFill>
                  <a:srgbClr val="008000"/>
                </a:solidFill>
                <a:latin typeface="Courier"/>
                <a:cs typeface="Courier"/>
              </a:rPr>
              <a:t>Cdisp.cpt</a:t>
            </a:r>
            <a:r>
              <a:rPr lang="fi-FI" b="1" dirty="0">
                <a:solidFill>
                  <a:srgbClr val="008000"/>
                </a:solidFill>
                <a:latin typeface="Courier"/>
                <a:cs typeface="Courier"/>
              </a:rPr>
              <a:t> &gt; gps_1.ps</a:t>
            </a:r>
          </a:p>
          <a:p>
            <a:pPr>
              <a:spcBef>
                <a:spcPts val="0"/>
              </a:spcBef>
            </a:pPr>
            <a:endParaRPr lang="fi-FI" b="1" dirty="0">
              <a:solidFill>
                <a:srgbClr val="008000"/>
              </a:solidFill>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rPr>
              <a:t>So your new script will look like this:</a:t>
            </a:r>
          </a:p>
          <a:p>
            <a:endParaRPr lang="en-US" sz="1600" dirty="0">
              <a:latin typeface="Helvetica"/>
            </a:endParaRPr>
          </a:p>
          <a:p>
            <a:r>
              <a:rPr lang="en-US" sz="1200" b="1" dirty="0" err="1">
                <a:solidFill>
                  <a:srgbClr val="008000"/>
                </a:solidFill>
                <a:latin typeface="Courier"/>
              </a:rPr>
              <a:t>gmt</a:t>
            </a:r>
            <a:r>
              <a:rPr lang="en-US" sz="1200" b="1" dirty="0">
                <a:solidFill>
                  <a:srgbClr val="008000"/>
                </a:solidFill>
                <a:latin typeface="Courier"/>
              </a:rPr>
              <a:t> </a:t>
            </a:r>
            <a:r>
              <a:rPr lang="en-US" sz="1200" b="1" dirty="0" err="1">
                <a:solidFill>
                  <a:srgbClr val="008000"/>
                </a:solidFill>
                <a:latin typeface="Courier"/>
              </a:rPr>
              <a:t>pscoast</a:t>
            </a:r>
            <a:r>
              <a:rPr lang="en-US" sz="1200" b="1" dirty="0">
                <a:solidFill>
                  <a:srgbClr val="008000"/>
                </a:solidFill>
                <a:latin typeface="Courier"/>
              </a:rPr>
              <a:t> </a:t>
            </a:r>
            <a:r>
              <a:rPr lang="fi-FI" sz="1200" b="1" dirty="0">
                <a:solidFill>
                  <a:srgbClr val="008000"/>
                </a:solidFill>
                <a:latin typeface="Courier"/>
                <a:cs typeface="Courier"/>
              </a:rPr>
              <a:t>-JM5i -R138/144/35/42</a:t>
            </a:r>
            <a:r>
              <a:rPr lang="en-US" sz="1200" b="1" dirty="0">
                <a:solidFill>
                  <a:srgbClr val="008000"/>
                </a:solidFill>
                <a:latin typeface="Courier"/>
              </a:rPr>
              <a:t> -</a:t>
            </a:r>
            <a:r>
              <a:rPr lang="en-US" sz="1200" b="1" dirty="0" err="1">
                <a:solidFill>
                  <a:srgbClr val="008000"/>
                </a:solidFill>
                <a:latin typeface="Courier"/>
              </a:rPr>
              <a:t>Gc</a:t>
            </a:r>
            <a:r>
              <a:rPr lang="en-US" sz="1200" b="1" dirty="0">
                <a:solidFill>
                  <a:srgbClr val="008000"/>
                </a:solidFill>
                <a:latin typeface="Courier"/>
              </a:rPr>
              <a:t> \</a:t>
            </a:r>
          </a:p>
          <a:p>
            <a:r>
              <a:rPr lang="en-US" sz="1200" b="1" dirty="0">
                <a:solidFill>
                  <a:srgbClr val="008000"/>
                </a:solidFill>
                <a:latin typeface="Courier"/>
              </a:rPr>
              <a:t>    -K &gt; gps_2.ps</a:t>
            </a:r>
          </a:p>
          <a:p>
            <a:pPr lvl="0" defTabSz="914400">
              <a:spcBef>
                <a:spcPts val="0"/>
              </a:spcBef>
            </a:pPr>
            <a:r>
              <a:rPr lang="fi-FI" sz="1200" b="1" dirty="0" err="1">
                <a:solidFill>
                  <a:srgbClr val="008000"/>
                </a:solidFill>
                <a:latin typeface="Courier"/>
                <a:cs typeface="Courier"/>
              </a:rPr>
              <a:t>gmt</a:t>
            </a:r>
            <a:r>
              <a:rPr lang="fi-FI" sz="1200" b="1" dirty="0">
                <a:solidFill>
                  <a:srgbClr val="008000"/>
                </a:solidFill>
                <a:latin typeface="Courier"/>
                <a:cs typeface="Courier"/>
              </a:rPr>
              <a:t> </a:t>
            </a:r>
            <a:r>
              <a:rPr lang="fi-FI" sz="1200" b="1" dirty="0" err="1">
                <a:solidFill>
                  <a:srgbClr val="008000"/>
                </a:solidFill>
                <a:latin typeface="Courier"/>
                <a:cs typeface="Courier"/>
              </a:rPr>
              <a:t>grdimage</a:t>
            </a:r>
            <a:r>
              <a:rPr lang="fi-FI" sz="1200" b="1" dirty="0">
                <a:solidFill>
                  <a:srgbClr val="008000"/>
                </a:solidFill>
                <a:latin typeface="Courier"/>
                <a:cs typeface="Courier"/>
              </a:rPr>
              <a:t> </a:t>
            </a:r>
            <a:r>
              <a:rPr lang="fi-FI" sz="1200" b="1" dirty="0" err="1">
                <a:solidFill>
                  <a:srgbClr val="008000"/>
                </a:solidFill>
                <a:latin typeface="Courier"/>
                <a:cs typeface="Courier"/>
              </a:rPr>
              <a:t>disp.grd</a:t>
            </a:r>
            <a:r>
              <a:rPr lang="fi-FI" sz="1200" b="1" dirty="0">
                <a:solidFill>
                  <a:srgbClr val="008000"/>
                </a:solidFill>
                <a:latin typeface="Courier"/>
                <a:cs typeface="Courier"/>
              </a:rPr>
              <a:t> -J -R -</a:t>
            </a:r>
            <a:r>
              <a:rPr lang="fi-FI" sz="1200" b="1" dirty="0" err="1">
                <a:solidFill>
                  <a:srgbClr val="008000"/>
                </a:solidFill>
                <a:latin typeface="Courier"/>
                <a:cs typeface="Courier"/>
              </a:rPr>
              <a:t>Cdisp.cpt</a:t>
            </a:r>
            <a:r>
              <a:rPr lang="en-US" sz="1200" b="1" dirty="0">
                <a:solidFill>
                  <a:srgbClr val="008000"/>
                </a:solidFill>
                <a:latin typeface="Courier"/>
              </a:rPr>
              <a:t> \</a:t>
            </a:r>
          </a:p>
          <a:p>
            <a:pPr lvl="0" defTabSz="914400">
              <a:spcBef>
                <a:spcPts val="0"/>
              </a:spcBef>
            </a:pPr>
            <a:r>
              <a:rPr lang="en-US" sz="1200" b="1" dirty="0">
                <a:solidFill>
                  <a:srgbClr val="008000"/>
                </a:solidFill>
                <a:latin typeface="Courier"/>
              </a:rPr>
              <a:t>    -K -O &gt;&gt; gps_2.ps</a:t>
            </a:r>
          </a:p>
          <a:p>
            <a:pPr defTabSz="914400">
              <a:spcBef>
                <a:spcPts val="0"/>
              </a:spcBef>
            </a:pPr>
            <a:r>
              <a:rPr lang="en-US" sz="1200" b="1" dirty="0" err="1">
                <a:solidFill>
                  <a:srgbClr val="008000"/>
                </a:solidFill>
                <a:latin typeface="Courier"/>
              </a:rPr>
              <a:t>gmt</a:t>
            </a:r>
            <a:r>
              <a:rPr lang="en-US" sz="1200" b="1" dirty="0">
                <a:solidFill>
                  <a:srgbClr val="008000"/>
                </a:solidFill>
                <a:latin typeface="Courier"/>
              </a:rPr>
              <a:t> </a:t>
            </a:r>
            <a:r>
              <a:rPr lang="en-US" sz="1200" b="1" dirty="0" err="1">
                <a:solidFill>
                  <a:srgbClr val="008000"/>
                </a:solidFill>
                <a:latin typeface="Courier"/>
              </a:rPr>
              <a:t>pscoast</a:t>
            </a:r>
            <a:r>
              <a:rPr lang="en-US" sz="1200" b="1" dirty="0">
                <a:solidFill>
                  <a:srgbClr val="008000"/>
                </a:solidFill>
                <a:latin typeface="Courier"/>
              </a:rPr>
              <a:t> </a:t>
            </a:r>
            <a:r>
              <a:rPr lang="en-US" sz="1200" b="1" dirty="0">
                <a:solidFill>
                  <a:srgbClr val="008000"/>
                </a:solidFill>
                <a:latin typeface="Courier"/>
                <a:cs typeface="Courier"/>
              </a:rPr>
              <a:t>-Q -K -O &gt;&gt; gps_2.ps</a:t>
            </a:r>
            <a:endParaRPr lang="en-US" sz="1200" b="1" dirty="0">
              <a:solidFill>
                <a:srgbClr val="008000"/>
              </a:solidFill>
              <a:latin typeface="Courier"/>
            </a:endParaRPr>
          </a:p>
          <a:p>
            <a:endParaRPr lang="en-US" sz="1600" dirty="0">
              <a:latin typeface="Helvetica"/>
            </a:endParaRPr>
          </a:p>
          <a:p>
            <a:r>
              <a:rPr lang="en-US" sz="1600" dirty="0">
                <a:latin typeface="Helvetica"/>
              </a:rPr>
              <a:t>The </a:t>
            </a:r>
            <a:r>
              <a:rPr lang="en-US" sz="1600" b="1" dirty="0">
                <a:solidFill>
                  <a:srgbClr val="008000"/>
                </a:solidFill>
                <a:latin typeface="Courier"/>
              </a:rPr>
              <a:t>-Q</a:t>
            </a:r>
            <a:r>
              <a:rPr lang="en-US" sz="1600" dirty="0">
                <a:latin typeface="Helvetica"/>
              </a:rPr>
              <a:t> flag ends the clipping.</a:t>
            </a:r>
          </a:p>
        </p:txBody>
      </p:sp>
    </p:spTree>
    <p:extLst>
      <p:ext uri="{BB962C8B-B14F-4D97-AF65-F5344CB8AC3E}">
        <p14:creationId xmlns:p14="http://schemas.microsoft.com/office/powerpoint/2010/main" val="3929888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6FF796-F897-1947-AEDB-E75BF5BF9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4541" y="2155410"/>
            <a:ext cx="3210726" cy="4265526"/>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surface</a:t>
            </a:r>
          </a:p>
        </p:txBody>
      </p:sp>
      <p:sp>
        <p:nvSpPr>
          <p:cNvPr id="8" name="Text Placeholder 7"/>
          <p:cNvSpPr>
            <a:spLocks noGrp="1"/>
          </p:cNvSpPr>
          <p:nvPr>
            <p:ph type="body" sz="half" idx="2"/>
          </p:nvPr>
        </p:nvSpPr>
        <p:spPr>
          <a:xfrm>
            <a:off x="457197" y="1435101"/>
            <a:ext cx="8362711"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surface</a:t>
            </a:r>
            <a:r>
              <a:rPr lang="fi-FI" sz="1600" b="1" dirty="0">
                <a:solidFill>
                  <a:srgbClr val="008000"/>
                </a:solidFill>
                <a:latin typeface="Courier"/>
                <a:cs typeface="Courier"/>
              </a:rPr>
              <a:t> </a:t>
            </a:r>
            <a:r>
              <a:rPr lang="fi-FI" sz="1600" b="1" dirty="0" err="1">
                <a:solidFill>
                  <a:srgbClr val="008000"/>
                </a:solidFill>
                <a:latin typeface="Courier"/>
                <a:cs typeface="Courier"/>
              </a:rPr>
              <a:t>eq_gps.dat</a:t>
            </a:r>
            <a:r>
              <a:rPr lang="fi-FI" sz="1600" b="1" dirty="0">
                <a:solidFill>
                  <a:srgbClr val="008000"/>
                </a:solidFill>
                <a:latin typeface="Courier"/>
                <a:cs typeface="Courier"/>
              </a:rPr>
              <a:t> </a:t>
            </a:r>
            <a:r>
              <a:rPr lang="fi-FI" b="1" dirty="0">
                <a:solidFill>
                  <a:srgbClr val="008000"/>
                </a:solidFill>
                <a:latin typeface="Courier"/>
                <a:cs typeface="Courier"/>
              </a:rPr>
              <a:t>-R138/144/35/42 -I0.02 -</a:t>
            </a:r>
            <a:r>
              <a:rPr lang="fi-FI" b="1" dirty="0" err="1">
                <a:solidFill>
                  <a:srgbClr val="008000"/>
                </a:solidFill>
                <a:latin typeface="Courier"/>
                <a:cs typeface="Courier"/>
              </a:rPr>
              <a:t>Gdisp.grd</a:t>
            </a:r>
            <a:endParaRPr lang="fi-FI" b="1" dirty="0">
              <a:solidFill>
                <a:srgbClr val="008000"/>
              </a:solidFill>
              <a:latin typeface="Courier"/>
              <a:cs typeface="Courier"/>
            </a:endParaRPr>
          </a:p>
          <a:p>
            <a:pPr>
              <a:spcBef>
                <a:spcPts val="0"/>
              </a:spcBef>
            </a:pPr>
            <a:r>
              <a:rPr lang="fi-FI" b="1" dirty="0" err="1">
                <a:solidFill>
                  <a:srgbClr val="008000"/>
                </a:solidFill>
                <a:latin typeface="Courier"/>
                <a:cs typeface="Courier"/>
              </a:rPr>
              <a:t>gmt</a:t>
            </a:r>
            <a:r>
              <a:rPr lang="fi-FI" b="1" dirty="0">
                <a:solidFill>
                  <a:srgbClr val="008000"/>
                </a:solidFill>
                <a:latin typeface="Courier"/>
                <a:cs typeface="Courier"/>
              </a:rPr>
              <a:t> </a:t>
            </a:r>
            <a:r>
              <a:rPr lang="fi-FI" b="1" dirty="0" err="1">
                <a:solidFill>
                  <a:srgbClr val="008000"/>
                </a:solidFill>
                <a:latin typeface="Courier"/>
                <a:cs typeface="Courier"/>
              </a:rPr>
              <a:t>grdimage</a:t>
            </a:r>
            <a:r>
              <a:rPr lang="fi-FI" b="1" dirty="0">
                <a:solidFill>
                  <a:srgbClr val="008000"/>
                </a:solidFill>
                <a:latin typeface="Courier"/>
                <a:cs typeface="Courier"/>
              </a:rPr>
              <a:t> </a:t>
            </a:r>
            <a:r>
              <a:rPr lang="fi-FI" b="1" dirty="0" err="1">
                <a:solidFill>
                  <a:srgbClr val="008000"/>
                </a:solidFill>
                <a:latin typeface="Courier"/>
                <a:cs typeface="Courier"/>
              </a:rPr>
              <a:t>disp.grd</a:t>
            </a:r>
            <a:r>
              <a:rPr lang="fi-FI" b="1" dirty="0">
                <a:solidFill>
                  <a:srgbClr val="008000"/>
                </a:solidFill>
                <a:latin typeface="Courier"/>
                <a:cs typeface="Courier"/>
              </a:rPr>
              <a:t> -JM5i -R138/144/35/42 -</a:t>
            </a:r>
            <a:r>
              <a:rPr lang="fi-FI" b="1" dirty="0" err="1">
                <a:solidFill>
                  <a:srgbClr val="008000"/>
                </a:solidFill>
                <a:latin typeface="Courier"/>
                <a:cs typeface="Courier"/>
              </a:rPr>
              <a:t>Cdisp.cpt</a:t>
            </a:r>
            <a:r>
              <a:rPr lang="fi-FI" b="1" dirty="0">
                <a:solidFill>
                  <a:srgbClr val="008000"/>
                </a:solidFill>
                <a:latin typeface="Courier"/>
                <a:cs typeface="Courier"/>
              </a:rPr>
              <a:t> &gt; gps_1.ps</a:t>
            </a:r>
          </a:p>
          <a:p>
            <a:pPr>
              <a:spcBef>
                <a:spcPts val="0"/>
              </a:spcBef>
            </a:pPr>
            <a:endParaRPr lang="fi-FI" b="1" dirty="0">
              <a:solidFill>
                <a:srgbClr val="008000"/>
              </a:solidFill>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rPr>
              <a:t>The last things to do is to are (1) add a scale bar and (2) show the location of the earthquake epicenter (142.37ºE, 38.30ºN). This exercise is left to the student.</a:t>
            </a:r>
          </a:p>
          <a:p>
            <a:endParaRPr lang="en-US" sz="1600" dirty="0">
              <a:latin typeface="Helvetica"/>
            </a:endParaRPr>
          </a:p>
          <a:p>
            <a:r>
              <a:rPr lang="en-US" sz="1600" dirty="0">
                <a:latin typeface="Helvetica"/>
              </a:rPr>
              <a:t>Hint: use </a:t>
            </a:r>
            <a:r>
              <a:rPr lang="en-US" sz="1600" b="1" dirty="0" err="1">
                <a:solidFill>
                  <a:srgbClr val="008000"/>
                </a:solidFill>
                <a:latin typeface="Courier"/>
              </a:rPr>
              <a:t>psscale</a:t>
            </a:r>
            <a:r>
              <a:rPr lang="en-US" sz="1600" dirty="0">
                <a:latin typeface="Helvetica"/>
              </a:rPr>
              <a:t> and </a:t>
            </a:r>
            <a:r>
              <a:rPr lang="en-US" sz="1600" b="1" dirty="0" err="1">
                <a:solidFill>
                  <a:srgbClr val="008000"/>
                </a:solidFill>
                <a:latin typeface="Courier"/>
              </a:rPr>
              <a:t>psxy</a:t>
            </a:r>
            <a:r>
              <a:rPr lang="en-US" sz="1600" dirty="0">
                <a:latin typeface="Helvetica"/>
              </a:rPr>
              <a:t>, respectively.</a:t>
            </a:r>
          </a:p>
        </p:txBody>
      </p:sp>
    </p:spTree>
    <p:extLst>
      <p:ext uri="{BB962C8B-B14F-4D97-AF65-F5344CB8AC3E}">
        <p14:creationId xmlns:p14="http://schemas.microsoft.com/office/powerpoint/2010/main" val="3944307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92FB-8C37-7949-9BE3-758FE19D8E1E}"/>
              </a:ext>
            </a:extLst>
          </p:cNvPr>
          <p:cNvSpPr>
            <a:spLocks noGrp="1"/>
          </p:cNvSpPr>
          <p:nvPr>
            <p:ph type="title"/>
          </p:nvPr>
        </p:nvSpPr>
        <p:spPr/>
        <p:txBody>
          <a:bodyPr/>
          <a:lstStyle/>
          <a:p>
            <a:pPr algn="ctr"/>
            <a:r>
              <a:rPr lang="en-US" dirty="0">
                <a:latin typeface="Helvetica" pitchFamily="2" charset="0"/>
              </a:rPr>
              <a:t>Introduction to GMT (Part 2)</a:t>
            </a:r>
          </a:p>
        </p:txBody>
      </p:sp>
      <p:sp>
        <p:nvSpPr>
          <p:cNvPr id="3" name="Content Placeholder 2">
            <a:extLst>
              <a:ext uri="{FF2B5EF4-FFF2-40B4-BE49-F238E27FC236}">
                <a16:creationId xmlns:a16="http://schemas.microsoft.com/office/drawing/2014/main" id="{B252191D-479E-1240-8B00-11D9350A0B76}"/>
              </a:ext>
            </a:extLst>
          </p:cNvPr>
          <p:cNvSpPr>
            <a:spLocks noGrp="1"/>
          </p:cNvSpPr>
          <p:nvPr>
            <p:ph idx="1"/>
          </p:nvPr>
        </p:nvSpPr>
        <p:spPr/>
        <p:txBody>
          <a:bodyPr/>
          <a:lstStyle/>
          <a:p>
            <a:r>
              <a:rPr lang="en-US" dirty="0">
                <a:latin typeface="Helvetica" pitchFamily="2" charset="0"/>
              </a:rPr>
              <a:t>Complete!</a:t>
            </a:r>
          </a:p>
          <a:p>
            <a:r>
              <a:rPr lang="en-US" dirty="0">
                <a:latin typeface="Helvetica" pitchFamily="2" charset="0"/>
              </a:rPr>
              <a:t>Next up:</a:t>
            </a:r>
          </a:p>
          <a:p>
            <a:pPr lvl="1"/>
            <a:r>
              <a:rPr lang="en-US" sz="2800" dirty="0">
                <a:latin typeface="Helvetica" pitchFamily="2" charset="0"/>
              </a:rPr>
              <a:t>Writing text (</a:t>
            </a:r>
            <a:r>
              <a:rPr lang="en-US" sz="2800" b="1" dirty="0" err="1">
                <a:solidFill>
                  <a:srgbClr val="008000"/>
                </a:solidFill>
                <a:latin typeface="Courier"/>
              </a:rPr>
              <a:t>pstext</a:t>
            </a:r>
            <a:r>
              <a:rPr lang="en-US" sz="2800" dirty="0">
                <a:latin typeface="Helvetica" pitchFamily="2" charset="0"/>
              </a:rPr>
              <a:t>)</a:t>
            </a:r>
          </a:p>
          <a:p>
            <a:pPr lvl="1"/>
            <a:r>
              <a:rPr lang="en-US" sz="2800" dirty="0">
                <a:latin typeface="Helvetica" pitchFamily="2" charset="0"/>
              </a:rPr>
              <a:t>Plotting vectors (</a:t>
            </a:r>
            <a:r>
              <a:rPr lang="en-US" sz="2800" b="1" dirty="0" err="1">
                <a:solidFill>
                  <a:srgbClr val="008000"/>
                </a:solidFill>
                <a:latin typeface="Courier"/>
              </a:rPr>
              <a:t>psxy</a:t>
            </a:r>
            <a:r>
              <a:rPr lang="en-US" sz="2800" b="1" dirty="0">
                <a:solidFill>
                  <a:srgbClr val="008000"/>
                </a:solidFill>
                <a:latin typeface="Courier"/>
              </a:rPr>
              <a:t> -</a:t>
            </a:r>
            <a:r>
              <a:rPr lang="en-US" sz="2800" b="1" dirty="0" err="1">
                <a:solidFill>
                  <a:srgbClr val="008000"/>
                </a:solidFill>
                <a:latin typeface="Courier"/>
              </a:rPr>
              <a:t>Sv</a:t>
            </a:r>
            <a:r>
              <a:rPr lang="en-US" sz="2800" dirty="0">
                <a:latin typeface="Helvetica" pitchFamily="2" charset="0"/>
              </a:rPr>
              <a:t>)</a:t>
            </a:r>
          </a:p>
          <a:p>
            <a:pPr lvl="1"/>
            <a:r>
              <a:rPr lang="en-US" sz="2800" dirty="0">
                <a:latin typeface="Helvetica" pitchFamily="2" charset="0"/>
              </a:rPr>
              <a:t>Plotting earthquake focal mechanisms (</a:t>
            </a:r>
            <a:r>
              <a:rPr lang="en-US" sz="2800" b="1" dirty="0" err="1">
                <a:solidFill>
                  <a:srgbClr val="008000"/>
                </a:solidFill>
                <a:latin typeface="Courier"/>
              </a:rPr>
              <a:t>psmeca</a:t>
            </a:r>
            <a:r>
              <a:rPr lang="en-US" sz="2800" dirty="0">
                <a:latin typeface="Helvetica" pitchFamily="2" charset="0"/>
              </a:rPr>
              <a:t>)</a:t>
            </a:r>
          </a:p>
        </p:txBody>
      </p:sp>
    </p:spTree>
    <p:extLst>
      <p:ext uri="{BB962C8B-B14F-4D97-AF65-F5344CB8AC3E}">
        <p14:creationId xmlns:p14="http://schemas.microsoft.com/office/powerpoint/2010/main" val="28453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Helvetica" charset="0"/>
                <a:ea typeface="Helvetica" charset="0"/>
                <a:cs typeface="Helvetica" charset="0"/>
              </a:rPr>
              <a:t>Raster Files</a:t>
            </a:r>
          </a:p>
        </p:txBody>
      </p:sp>
      <p:sp>
        <p:nvSpPr>
          <p:cNvPr id="3" name="Content Placeholder 2"/>
          <p:cNvSpPr>
            <a:spLocks noGrp="1"/>
          </p:cNvSpPr>
          <p:nvPr>
            <p:ph idx="1"/>
          </p:nvPr>
        </p:nvSpPr>
        <p:spPr/>
        <p:txBody>
          <a:bodyPr>
            <a:normAutofit lnSpcReduction="10000"/>
          </a:bodyPr>
          <a:lstStyle/>
          <a:p>
            <a:r>
              <a:rPr lang="en-US" sz="3200" dirty="0">
                <a:latin typeface="Helvetica" charset="0"/>
                <a:ea typeface="Helvetica" charset="0"/>
                <a:cs typeface="Helvetica" charset="0"/>
              </a:rPr>
              <a:t>In the first installment, we plotted point data, like coastlines and earthquakes</a:t>
            </a:r>
          </a:p>
          <a:p>
            <a:r>
              <a:rPr lang="en-US" sz="3200" dirty="0">
                <a:latin typeface="Helvetica" charset="0"/>
                <a:ea typeface="Helvetica" charset="0"/>
                <a:cs typeface="Helvetica" charset="0"/>
              </a:rPr>
              <a:t>Some datasets are collected over large areas, so it is better to treat them as swath observations rather than point data</a:t>
            </a:r>
          </a:p>
          <a:p>
            <a:r>
              <a:rPr lang="en-US" sz="3200" dirty="0">
                <a:latin typeface="Helvetica" charset="0"/>
                <a:ea typeface="Helvetica" charset="0"/>
                <a:cs typeface="Helvetica" charset="0"/>
              </a:rPr>
              <a:t>GMT uses a standard format for these datasets called </a:t>
            </a:r>
            <a:r>
              <a:rPr lang="en-US" sz="3200" dirty="0" err="1">
                <a:latin typeface="Helvetica" charset="0"/>
                <a:ea typeface="Helvetica" charset="0"/>
                <a:cs typeface="Helvetica" charset="0"/>
              </a:rPr>
              <a:t>NetCDF</a:t>
            </a:r>
            <a:endParaRPr lang="en-US" sz="3200" dirty="0">
              <a:latin typeface="Helvetica" charset="0"/>
              <a:ea typeface="Helvetica" charset="0"/>
              <a:cs typeface="Helvetica" charset="0"/>
            </a:endParaRPr>
          </a:p>
          <a:p>
            <a:r>
              <a:rPr lang="en-US" sz="3200" dirty="0">
                <a:latin typeface="Helvetica" charset="0"/>
                <a:ea typeface="Helvetica" charset="0"/>
                <a:cs typeface="Helvetica" charset="0"/>
              </a:rPr>
              <a:t>These files often (but not always!) have the extension *.</a:t>
            </a:r>
            <a:r>
              <a:rPr lang="en-US" sz="3200" dirty="0" err="1">
                <a:latin typeface="Helvetica" charset="0"/>
                <a:ea typeface="Helvetica" charset="0"/>
                <a:cs typeface="Helvetica" charset="0"/>
              </a:rPr>
              <a:t>grd</a:t>
            </a:r>
            <a:endParaRPr lang="en-US" sz="3200" dirty="0">
              <a:latin typeface="Helvetica" charset="0"/>
              <a:ea typeface="Helvetica" charset="0"/>
              <a:cs typeface="Helvetica" charset="0"/>
            </a:endParaRPr>
          </a:p>
        </p:txBody>
      </p:sp>
    </p:spTree>
    <p:extLst>
      <p:ext uri="{BB962C8B-B14F-4D97-AF65-F5344CB8AC3E}">
        <p14:creationId xmlns:p14="http://schemas.microsoft.com/office/powerpoint/2010/main" val="83381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grdimage</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829552" cy="643000"/>
          </a:xfrm>
        </p:spPr>
        <p:txBody>
          <a:bodyPr/>
          <a:lstStyle/>
          <a:p>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grdimage</a:t>
            </a:r>
            <a:r>
              <a:rPr lang="fi-FI" sz="1600" b="1" dirty="0">
                <a:solidFill>
                  <a:srgbClr val="008000"/>
                </a:solidFill>
                <a:latin typeface="Courier"/>
                <a:cs typeface="Courier"/>
              </a:rPr>
              <a:t> ETOPO5.grd -JM5i -R-130/-60/20/55 &gt; topo_0.ps</a:t>
            </a:r>
          </a:p>
          <a:p>
            <a:endParaRPr lang="en-US" dirty="0">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err="1">
                <a:solidFill>
                  <a:srgbClr val="008000"/>
                </a:solidFill>
                <a:latin typeface="Courier"/>
                <a:cs typeface="Courier"/>
              </a:rPr>
              <a:t>gmt</a:t>
            </a:r>
            <a:r>
              <a:rPr lang="en-US" sz="1600" b="1" dirty="0">
                <a:solidFill>
                  <a:srgbClr val="008000"/>
                </a:solidFill>
                <a:latin typeface="Courier"/>
                <a:cs typeface="Courier"/>
              </a:rPr>
              <a:t> </a:t>
            </a:r>
            <a:r>
              <a:rPr lang="en-US" sz="1600" b="1" dirty="0" err="1">
                <a:solidFill>
                  <a:srgbClr val="008000"/>
                </a:solidFill>
                <a:latin typeface="Courier"/>
                <a:cs typeface="Courier"/>
              </a:rPr>
              <a:t>grdimage</a:t>
            </a:r>
            <a:endParaRPr lang="en-US" sz="1600" dirty="0">
              <a:latin typeface="Helvetica"/>
              <a:cs typeface="Helvetica"/>
            </a:endParaRPr>
          </a:p>
          <a:p>
            <a:r>
              <a:rPr lang="en-US" sz="1600" dirty="0">
                <a:latin typeface="Helvetica"/>
                <a:cs typeface="Helvetica"/>
              </a:rPr>
              <a:t>The </a:t>
            </a:r>
            <a:r>
              <a:rPr lang="en-US" sz="1600" dirty="0">
                <a:latin typeface="Helvetica"/>
              </a:rPr>
              <a:t>command</a:t>
            </a:r>
            <a:r>
              <a:rPr lang="en-US" sz="1600" dirty="0">
                <a:latin typeface="Helvetica"/>
                <a:cs typeface="Helvetica"/>
              </a:rPr>
              <a:t> </a:t>
            </a:r>
            <a:r>
              <a:rPr lang="en-US" sz="1600" b="1" dirty="0" err="1">
                <a:solidFill>
                  <a:srgbClr val="008000"/>
                </a:solidFill>
                <a:latin typeface="Courier"/>
                <a:cs typeface="Courier"/>
              </a:rPr>
              <a:t>grdimage</a:t>
            </a:r>
            <a:r>
              <a:rPr lang="en-US" sz="1600" b="1" dirty="0">
                <a:latin typeface="Helvetica"/>
                <a:cs typeface="Helvetica"/>
              </a:rPr>
              <a:t> </a:t>
            </a:r>
            <a:r>
              <a:rPr lang="en-US" sz="1600" dirty="0">
                <a:latin typeface="Helvetica"/>
                <a:cs typeface="Helvetica"/>
              </a:rPr>
              <a:t>produces an image on your map from a </a:t>
            </a:r>
            <a:r>
              <a:rPr lang="en-US" sz="1600" dirty="0" err="1">
                <a:latin typeface="Helvetica"/>
                <a:cs typeface="Helvetica"/>
              </a:rPr>
              <a:t>NetCDF</a:t>
            </a:r>
            <a:r>
              <a:rPr lang="en-US" sz="1600" dirty="0">
                <a:latin typeface="Helvetica"/>
                <a:cs typeface="Helvetica"/>
              </a:rPr>
              <a:t> file.</a:t>
            </a:r>
          </a:p>
          <a:p>
            <a:endParaRPr lang="en-US" sz="1600" dirty="0">
              <a:latin typeface="Helvetica"/>
              <a:cs typeface="Helvetica"/>
            </a:endParaRPr>
          </a:p>
          <a:p>
            <a:r>
              <a:rPr lang="en-US" sz="1600" b="1" dirty="0">
                <a:solidFill>
                  <a:srgbClr val="008000"/>
                </a:solidFill>
                <a:latin typeface="Courier"/>
                <a:cs typeface="Helvetica"/>
              </a:rPr>
              <a:t>ETOPO5.grd</a:t>
            </a:r>
            <a:endParaRPr lang="en-US" sz="1600" b="1" dirty="0">
              <a:latin typeface="Helvetica"/>
              <a:cs typeface="Helvetica"/>
            </a:endParaRPr>
          </a:p>
          <a:p>
            <a:r>
              <a:rPr lang="en-US" sz="1600" dirty="0">
                <a:latin typeface="Helvetica"/>
              </a:rPr>
              <a:t>The first argument must be the name of a </a:t>
            </a:r>
            <a:r>
              <a:rPr lang="en-US" sz="1600" dirty="0" err="1">
                <a:latin typeface="Helvetica"/>
              </a:rPr>
              <a:t>NetCDF</a:t>
            </a:r>
            <a:r>
              <a:rPr lang="en-US" sz="1600" dirty="0">
                <a:latin typeface="Helvetica"/>
              </a:rPr>
              <a:t> file. In this case, we are plotting topography, so the file is ETOPO5, a global topography/bathymetry dataset at 5 arc-minute (1/12 degree) resolution.</a:t>
            </a:r>
          </a:p>
          <a:p>
            <a:endParaRPr lang="en-US" sz="1600" dirty="0">
              <a:latin typeface="Helvetica"/>
            </a:endParaRPr>
          </a:p>
          <a:p>
            <a:r>
              <a:rPr lang="en-US" sz="1600" dirty="0">
                <a:latin typeface="Helvetica"/>
              </a:rPr>
              <a:t>You can download the ETOPO5 file from my </a:t>
            </a:r>
            <a:r>
              <a:rPr lang="en-US" sz="1600" dirty="0">
                <a:latin typeface="Helvetica"/>
                <a:hlinkClick r:id="rId2"/>
              </a:rPr>
              <a:t>Tutorials page</a:t>
            </a:r>
            <a:r>
              <a:rPr lang="en-US" sz="1600" dirty="0">
                <a:latin typeface="Helvetica"/>
              </a:rPr>
              <a:t> or directly from NOAA (</a:t>
            </a:r>
            <a:r>
              <a:rPr lang="en-US" sz="1600" dirty="0">
                <a:latin typeface="Helvetica"/>
                <a:hlinkClick r:id="rId3"/>
              </a:rPr>
              <a:t>https://www.ngdc.noaa.gov/mgg/global/etopo5.HTML</a:t>
            </a:r>
            <a:r>
              <a:rPr lang="en-US" sz="1600" dirty="0">
                <a:latin typeface="Helvetica"/>
              </a:rPr>
              <a:t>)</a:t>
            </a:r>
          </a:p>
        </p:txBody>
      </p:sp>
      <p:pic>
        <p:nvPicPr>
          <p:cNvPr id="5" name="Picture 4">
            <a:extLst>
              <a:ext uri="{FF2B5EF4-FFF2-40B4-BE49-F238E27FC236}">
                <a16:creationId xmlns:a16="http://schemas.microsoft.com/office/drawing/2014/main" id="{7ECCE357-188B-1C4A-A2FD-097B77C96C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4910" y="2491740"/>
            <a:ext cx="3657600" cy="2377440"/>
          </a:xfrm>
          <a:prstGeom prst="rect">
            <a:avLst/>
          </a:prstGeom>
        </p:spPr>
      </p:pic>
      <p:sp>
        <p:nvSpPr>
          <p:cNvPr id="7" name="TextBox 6">
            <a:extLst>
              <a:ext uri="{FF2B5EF4-FFF2-40B4-BE49-F238E27FC236}">
                <a16:creationId xmlns:a16="http://schemas.microsoft.com/office/drawing/2014/main" id="{39B9FEC5-5961-2A4E-8ACC-054B72015E11}"/>
              </a:ext>
            </a:extLst>
          </p:cNvPr>
          <p:cNvSpPr txBox="1"/>
          <p:nvPr/>
        </p:nvSpPr>
        <p:spPr>
          <a:xfrm>
            <a:off x="5332" y="6396335"/>
            <a:ext cx="5196872" cy="461665"/>
          </a:xfrm>
          <a:prstGeom prst="rect">
            <a:avLst/>
          </a:prstGeom>
          <a:noFill/>
        </p:spPr>
        <p:txBody>
          <a:bodyPr wrap="none" rtlCol="0">
            <a:spAutoFit/>
          </a:bodyPr>
          <a:lstStyle/>
          <a:p>
            <a:r>
              <a:rPr lang="en-US" sz="1200" i="1" dirty="0">
                <a:latin typeface="Helvetica" pitchFamily="2" charset="0"/>
              </a:rPr>
              <a:t>Data Announcement 88-MGG-02, Digital relief of the Surface of the Earth.</a:t>
            </a:r>
          </a:p>
          <a:p>
            <a:r>
              <a:rPr lang="en-US" sz="1200" i="1" dirty="0">
                <a:latin typeface="Helvetica" pitchFamily="2" charset="0"/>
              </a:rPr>
              <a:t>NOAA, National Geophysical Data Center, Boulder, Colorado, 1988.</a:t>
            </a:r>
          </a:p>
        </p:txBody>
      </p:sp>
    </p:spTree>
    <p:extLst>
      <p:ext uri="{BB962C8B-B14F-4D97-AF65-F5344CB8AC3E}">
        <p14:creationId xmlns:p14="http://schemas.microsoft.com/office/powerpoint/2010/main" val="1979756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grdimage</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829552" cy="643000"/>
          </a:xfrm>
        </p:spPr>
        <p:txBody>
          <a:bodyPr/>
          <a:lstStyle/>
          <a:p>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grdimage</a:t>
            </a:r>
            <a:r>
              <a:rPr lang="fi-FI" sz="1600" b="1" dirty="0">
                <a:solidFill>
                  <a:srgbClr val="008000"/>
                </a:solidFill>
                <a:latin typeface="Courier"/>
                <a:cs typeface="Courier"/>
              </a:rPr>
              <a:t> ETOPO5.grd -JM5i -R-130/-60/20/55 &gt; topo_0.ps</a:t>
            </a:r>
          </a:p>
          <a:p>
            <a:endParaRPr lang="en-US" dirty="0">
              <a:latin typeface="Courier"/>
              <a:cs typeface="Courier"/>
            </a:endParaRPr>
          </a:p>
        </p:txBody>
      </p:sp>
      <p:sp>
        <p:nvSpPr>
          <p:cNvPr id="10" name="Text Placeholder 7"/>
          <p:cNvSpPr>
            <a:spLocks noGrp="1"/>
          </p:cNvSpPr>
          <p:nvPr/>
        </p:nvSpPr>
        <p:spPr>
          <a:xfrm>
            <a:off x="457199" y="2192400"/>
            <a:ext cx="4293139" cy="466559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dirty="0">
                <a:latin typeface="Helvetica"/>
              </a:rPr>
              <a:t>Although you may be able to tell from this figure that the map contains the topography of the United States, it is difficult to see details. By default, </a:t>
            </a:r>
            <a:r>
              <a:rPr lang="en-US" sz="1600" b="1" dirty="0" err="1">
                <a:solidFill>
                  <a:srgbClr val="008000"/>
                </a:solidFill>
                <a:latin typeface="Courier"/>
              </a:rPr>
              <a:t>grdimage</a:t>
            </a:r>
            <a:r>
              <a:rPr lang="en-US" sz="1600" dirty="0">
                <a:latin typeface="Helvetica"/>
              </a:rPr>
              <a:t> will use the rainbow color palette (objectively terrible) and stretch it to the limits of the dataset.</a:t>
            </a:r>
          </a:p>
          <a:p>
            <a:endParaRPr lang="en-US" sz="1600" dirty="0">
              <a:latin typeface="Helvetica"/>
            </a:endParaRPr>
          </a:p>
          <a:p>
            <a:r>
              <a:rPr lang="en-US" sz="1600" dirty="0">
                <a:latin typeface="Helvetica"/>
              </a:rPr>
              <a:t>Next, we will apply a different pre-installed color palette that makes the topography look better.</a:t>
            </a:r>
          </a:p>
        </p:txBody>
      </p:sp>
      <p:pic>
        <p:nvPicPr>
          <p:cNvPr id="5" name="Picture 4">
            <a:extLst>
              <a:ext uri="{FF2B5EF4-FFF2-40B4-BE49-F238E27FC236}">
                <a16:creationId xmlns:a16="http://schemas.microsoft.com/office/drawing/2014/main" id="{7ECCE357-188B-1C4A-A2FD-097B77C96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910" y="2491740"/>
            <a:ext cx="3657600" cy="2377440"/>
          </a:xfrm>
          <a:prstGeom prst="rect">
            <a:avLst/>
          </a:prstGeom>
        </p:spPr>
      </p:pic>
      <p:sp>
        <p:nvSpPr>
          <p:cNvPr id="7" name="TextBox 6">
            <a:extLst>
              <a:ext uri="{FF2B5EF4-FFF2-40B4-BE49-F238E27FC236}">
                <a16:creationId xmlns:a16="http://schemas.microsoft.com/office/drawing/2014/main" id="{39B9FEC5-5961-2A4E-8ACC-054B72015E11}"/>
              </a:ext>
            </a:extLst>
          </p:cNvPr>
          <p:cNvSpPr txBox="1"/>
          <p:nvPr/>
        </p:nvSpPr>
        <p:spPr>
          <a:xfrm>
            <a:off x="5332" y="6396335"/>
            <a:ext cx="5196872" cy="461665"/>
          </a:xfrm>
          <a:prstGeom prst="rect">
            <a:avLst/>
          </a:prstGeom>
          <a:noFill/>
        </p:spPr>
        <p:txBody>
          <a:bodyPr wrap="none" rtlCol="0">
            <a:spAutoFit/>
          </a:bodyPr>
          <a:lstStyle/>
          <a:p>
            <a:r>
              <a:rPr lang="en-US" sz="1200" i="1" dirty="0">
                <a:latin typeface="Helvetica" pitchFamily="2" charset="0"/>
              </a:rPr>
              <a:t>Data Announcement 88-MGG-02, Digital relief of the Surface of the Earth.</a:t>
            </a:r>
          </a:p>
          <a:p>
            <a:r>
              <a:rPr lang="en-US" sz="1200" i="1" dirty="0">
                <a:latin typeface="Helvetica" pitchFamily="2" charset="0"/>
              </a:rPr>
              <a:t>NOAA, National Geophysical Data Center, Boulder, Colorado, 1988.</a:t>
            </a:r>
          </a:p>
        </p:txBody>
      </p:sp>
    </p:spTree>
    <p:extLst>
      <p:ext uri="{BB962C8B-B14F-4D97-AF65-F5344CB8AC3E}">
        <p14:creationId xmlns:p14="http://schemas.microsoft.com/office/powerpoint/2010/main" val="3078833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FA476C-AF8F-9445-9487-6E3443A46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911" y="2491740"/>
            <a:ext cx="3657600" cy="2377440"/>
          </a:xfrm>
          <a:prstGeom prst="rect">
            <a:avLst/>
          </a:prstGeom>
        </p:spPr>
      </p:pic>
      <p:sp>
        <p:nvSpPr>
          <p:cNvPr id="6" name="Title 5"/>
          <p:cNvSpPr>
            <a:spLocks noGrp="1"/>
          </p:cNvSpPr>
          <p:nvPr>
            <p:ph type="title"/>
          </p:nvPr>
        </p:nvSpPr>
        <p:spPr>
          <a:xfrm>
            <a:off x="457200" y="265237"/>
            <a:ext cx="5313939" cy="892164"/>
          </a:xfrm>
        </p:spPr>
        <p:txBody>
          <a:bodyPr>
            <a:noAutofit/>
          </a:bodyPr>
          <a:lstStyle/>
          <a:p>
            <a:r>
              <a:rPr lang="en-US" sz="3200" b="0" dirty="0">
                <a:latin typeface="Helvetica"/>
                <a:cs typeface="Helvetica"/>
              </a:rPr>
              <a:t>Introduction to </a:t>
            </a:r>
            <a:r>
              <a:rPr lang="en-US" sz="3200" b="0" dirty="0" err="1">
                <a:latin typeface="Helvetica"/>
                <a:cs typeface="Helvetica"/>
              </a:rPr>
              <a:t>grdimage</a:t>
            </a:r>
            <a:endParaRPr lang="en-US" sz="3200" b="0" dirty="0">
              <a:latin typeface="Helvetica"/>
              <a:cs typeface="Helvetica"/>
            </a:endParaRPr>
          </a:p>
        </p:txBody>
      </p:sp>
      <p:sp>
        <p:nvSpPr>
          <p:cNvPr id="8" name="Text Placeholder 7"/>
          <p:cNvSpPr>
            <a:spLocks noGrp="1"/>
          </p:cNvSpPr>
          <p:nvPr>
            <p:ph type="body" sz="half" idx="2"/>
          </p:nvPr>
        </p:nvSpPr>
        <p:spPr>
          <a:xfrm>
            <a:off x="457198" y="1435101"/>
            <a:ext cx="7829552" cy="643000"/>
          </a:xfrm>
        </p:spPr>
        <p:txBody>
          <a:bodyPr>
            <a:noAutofit/>
          </a:bodyPr>
          <a:lstStyle/>
          <a:p>
            <a:pPr>
              <a:spcBef>
                <a:spcPts val="0"/>
              </a:spcBef>
            </a:pPr>
            <a:r>
              <a:rPr lang="fi-FI" sz="1600" b="1" dirty="0" err="1">
                <a:solidFill>
                  <a:srgbClr val="008000"/>
                </a:solidFill>
                <a:latin typeface="Courier"/>
                <a:cs typeface="Courier"/>
              </a:rPr>
              <a:t>gmt</a:t>
            </a:r>
            <a:r>
              <a:rPr lang="fi-FI" sz="1600" b="1" dirty="0">
                <a:solidFill>
                  <a:srgbClr val="008000"/>
                </a:solidFill>
                <a:latin typeface="Courier"/>
                <a:cs typeface="Courier"/>
              </a:rPr>
              <a:t> </a:t>
            </a:r>
            <a:r>
              <a:rPr lang="fi-FI" sz="1600" b="1" dirty="0" err="1">
                <a:solidFill>
                  <a:srgbClr val="008000"/>
                </a:solidFill>
                <a:latin typeface="Courier"/>
                <a:cs typeface="Courier"/>
              </a:rPr>
              <a:t>grdimage</a:t>
            </a:r>
            <a:r>
              <a:rPr lang="fi-FI" sz="1600" b="1" dirty="0">
                <a:solidFill>
                  <a:srgbClr val="008000"/>
                </a:solidFill>
                <a:latin typeface="Courier"/>
                <a:cs typeface="Courier"/>
              </a:rPr>
              <a:t> ETOPO5.grd -JM5i -R-130/-60/20/55 -</a:t>
            </a:r>
            <a:r>
              <a:rPr lang="fi-FI" sz="1600" b="1" dirty="0" err="1">
                <a:solidFill>
                  <a:srgbClr val="008000"/>
                </a:solidFill>
                <a:latin typeface="Courier"/>
                <a:cs typeface="Courier"/>
              </a:rPr>
              <a:t>Ctopo</a:t>
            </a:r>
            <a:endParaRPr lang="fi-FI" b="1" dirty="0">
              <a:solidFill>
                <a:srgbClr val="008000"/>
              </a:solidFill>
              <a:latin typeface="Courier"/>
              <a:cs typeface="Courier"/>
            </a:endParaRPr>
          </a:p>
          <a:p>
            <a:pPr>
              <a:spcBef>
                <a:spcPts val="0"/>
              </a:spcBef>
            </a:pPr>
            <a:r>
              <a:rPr lang="fi-FI" sz="1600" b="1" dirty="0">
                <a:solidFill>
                  <a:srgbClr val="008000"/>
                </a:solidFill>
                <a:latin typeface="Courier"/>
                <a:cs typeface="Courier"/>
              </a:rPr>
              <a:t>	&gt; topo_1.ps</a:t>
            </a:r>
          </a:p>
          <a:p>
            <a:pPr>
              <a:spcBef>
                <a:spcPts val="0"/>
              </a:spcBef>
            </a:pPr>
            <a:endParaRPr lang="en-US" dirty="0">
              <a:latin typeface="Courier"/>
              <a:cs typeface="Courier"/>
            </a:endParaRPr>
          </a:p>
        </p:txBody>
      </p:sp>
      <p:sp>
        <p:nvSpPr>
          <p:cNvPr id="10" name="Text Placeholder 7"/>
          <p:cNvSpPr>
            <a:spLocks noGrp="1"/>
          </p:cNvSpPr>
          <p:nvPr/>
        </p:nvSpPr>
        <p:spPr>
          <a:xfrm>
            <a:off x="457199" y="2192401"/>
            <a:ext cx="4293139" cy="46656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400" kern="1200">
                <a:solidFill>
                  <a:schemeClr val="tx1"/>
                </a:solidFill>
                <a:latin typeface="Menlo Regular"/>
                <a:ea typeface="+mn-ea"/>
                <a:cs typeface="+mn-cs"/>
              </a:defRPr>
            </a:lvl1pPr>
            <a:lvl2pPr marL="457200" indent="0" algn="l" defTabSz="457200" rtl="0" eaLnBrk="1" latinLnBrk="0" hangingPunct="1">
              <a:spcBef>
                <a:spcPct val="20000"/>
              </a:spcBef>
              <a:buFont typeface="Arial"/>
              <a:buNone/>
              <a:defRPr sz="1200" kern="1200">
                <a:solidFill>
                  <a:schemeClr val="tx1"/>
                </a:solidFill>
                <a:latin typeface="Menlo Regular"/>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enlo Regular"/>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enlo Regular"/>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enlo Regular"/>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1600" b="1" dirty="0">
                <a:solidFill>
                  <a:srgbClr val="008000"/>
                </a:solidFill>
                <a:latin typeface="Courier"/>
              </a:rPr>
              <a:t>-</a:t>
            </a:r>
            <a:r>
              <a:rPr lang="en-US" sz="1600" b="1" dirty="0" err="1">
                <a:solidFill>
                  <a:srgbClr val="008000"/>
                </a:solidFill>
                <a:latin typeface="Courier"/>
              </a:rPr>
              <a:t>Cto</a:t>
            </a:r>
            <a:r>
              <a:rPr lang="en-US" sz="1600" b="1" dirty="0" err="1">
                <a:solidFill>
                  <a:srgbClr val="008000"/>
                </a:solidFill>
                <a:latin typeface="Courier"/>
                <a:cs typeface="Courier"/>
              </a:rPr>
              <a:t>po</a:t>
            </a:r>
            <a:endParaRPr lang="en-US" sz="1600" dirty="0">
              <a:latin typeface="Helvetica"/>
              <a:cs typeface="Helvetica"/>
            </a:endParaRPr>
          </a:p>
          <a:p>
            <a:r>
              <a:rPr lang="en-US" sz="1600" dirty="0">
                <a:latin typeface="Helvetica"/>
                <a:cs typeface="Helvetica"/>
              </a:rPr>
              <a:t>The option </a:t>
            </a:r>
            <a:r>
              <a:rPr lang="en-US" sz="1600" b="1" dirty="0">
                <a:solidFill>
                  <a:srgbClr val="008000"/>
                </a:solidFill>
                <a:latin typeface="Courier"/>
              </a:rPr>
              <a:t>-C</a:t>
            </a:r>
            <a:r>
              <a:rPr lang="en-US" sz="1600" dirty="0">
                <a:latin typeface="Helvetica"/>
                <a:cs typeface="Helvetica"/>
              </a:rPr>
              <a:t> tells </a:t>
            </a:r>
            <a:r>
              <a:rPr lang="en-US" sz="1600" b="1" dirty="0" err="1">
                <a:solidFill>
                  <a:srgbClr val="008000"/>
                </a:solidFill>
                <a:latin typeface="Courier"/>
              </a:rPr>
              <a:t>grdimage</a:t>
            </a:r>
            <a:r>
              <a:rPr lang="en-US" sz="1600" dirty="0">
                <a:latin typeface="Helvetica"/>
                <a:cs typeface="Helvetica"/>
              </a:rPr>
              <a:t> to use a different color palette. GMT has several built-in options, including this topography palette designed by David </a:t>
            </a:r>
            <a:r>
              <a:rPr lang="en-US" sz="1600" dirty="0" err="1">
                <a:latin typeface="Helvetica"/>
                <a:cs typeface="Helvetica"/>
              </a:rPr>
              <a:t>Sandwell</a:t>
            </a:r>
            <a:r>
              <a:rPr lang="en-US" sz="1600" dirty="0">
                <a:latin typeface="Helvetica"/>
                <a:cs typeface="Helvetica"/>
              </a:rPr>
              <a:t>.</a:t>
            </a:r>
          </a:p>
          <a:p>
            <a:endParaRPr lang="en-US" sz="1600" dirty="0">
              <a:latin typeface="Helvetica"/>
              <a:cs typeface="Helvetica"/>
            </a:endParaRPr>
          </a:p>
          <a:p>
            <a:r>
              <a:rPr lang="en-US" sz="1600" dirty="0">
                <a:latin typeface="Helvetica"/>
                <a:cs typeface="Helvetica"/>
              </a:rPr>
              <a:t>This approach can be great for quick looks at datasets, but for nicer productions you will typically want to use a color palette that fits the specific needs of your figure.</a:t>
            </a:r>
          </a:p>
        </p:txBody>
      </p:sp>
      <p:sp>
        <p:nvSpPr>
          <p:cNvPr id="9" name="TextBox 8">
            <a:extLst>
              <a:ext uri="{FF2B5EF4-FFF2-40B4-BE49-F238E27FC236}">
                <a16:creationId xmlns:a16="http://schemas.microsoft.com/office/drawing/2014/main" id="{608567CA-3E78-E748-AEBB-84CDB209EA2B}"/>
              </a:ext>
            </a:extLst>
          </p:cNvPr>
          <p:cNvSpPr txBox="1"/>
          <p:nvPr/>
        </p:nvSpPr>
        <p:spPr>
          <a:xfrm>
            <a:off x="6914091" y="150937"/>
            <a:ext cx="1980029" cy="646331"/>
          </a:xfrm>
          <a:prstGeom prst="rect">
            <a:avLst/>
          </a:prstGeom>
          <a:noFill/>
        </p:spPr>
        <p:txBody>
          <a:bodyPr wrap="square" rtlCol="0">
            <a:spAutoFit/>
          </a:bodyPr>
          <a:lstStyle/>
          <a:p>
            <a:r>
              <a:rPr lang="en-US" i="1" dirty="0">
                <a:solidFill>
                  <a:srgbClr val="FF0000"/>
                </a:solidFill>
                <a:latin typeface="Helvetica"/>
                <a:cs typeface="Helvetica"/>
              </a:rPr>
              <a:t>Add the -C option to the command</a:t>
            </a:r>
          </a:p>
        </p:txBody>
      </p:sp>
      <p:cxnSp>
        <p:nvCxnSpPr>
          <p:cNvPr id="11" name="Straight Arrow Connector 10">
            <a:extLst>
              <a:ext uri="{FF2B5EF4-FFF2-40B4-BE49-F238E27FC236}">
                <a16:creationId xmlns:a16="http://schemas.microsoft.com/office/drawing/2014/main" id="{302BF3B3-FFE1-EB49-9529-2EC4CB5ED642}"/>
              </a:ext>
            </a:extLst>
          </p:cNvPr>
          <p:cNvCxnSpPr>
            <a:cxnSpLocks/>
            <a:stCxn id="9" idx="1"/>
          </p:cNvCxnSpPr>
          <p:nvPr/>
        </p:nvCxnSpPr>
        <p:spPr>
          <a:xfrm flipH="1">
            <a:off x="6515101" y="474103"/>
            <a:ext cx="398990" cy="96099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108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53DA233-2FAE-A047-950F-BEFCDCBA6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40612"/>
            <a:ext cx="7749540" cy="4946637"/>
          </a:xfrm>
          <a:prstGeom prst="rect">
            <a:avLst/>
          </a:prstGeom>
        </p:spPr>
      </p:pic>
      <p:sp>
        <p:nvSpPr>
          <p:cNvPr id="10" name="TextBox 9">
            <a:extLst>
              <a:ext uri="{FF2B5EF4-FFF2-40B4-BE49-F238E27FC236}">
                <a16:creationId xmlns:a16="http://schemas.microsoft.com/office/drawing/2014/main" id="{D2BA0C33-2A05-8B47-9344-01BBCAA7921F}"/>
              </a:ext>
            </a:extLst>
          </p:cNvPr>
          <p:cNvSpPr txBox="1"/>
          <p:nvPr/>
        </p:nvSpPr>
        <p:spPr>
          <a:xfrm>
            <a:off x="1725930" y="5600700"/>
            <a:ext cx="5692140" cy="830997"/>
          </a:xfrm>
          <a:prstGeom prst="rect">
            <a:avLst/>
          </a:prstGeom>
          <a:noFill/>
        </p:spPr>
        <p:txBody>
          <a:bodyPr wrap="square" rtlCol="0">
            <a:spAutoFit/>
          </a:bodyPr>
          <a:lstStyle/>
          <a:p>
            <a:r>
              <a:rPr lang="en-US" sz="2400" dirty="0">
                <a:latin typeface="Helvetica" pitchFamily="2" charset="0"/>
              </a:rPr>
              <a:t>Using </a:t>
            </a:r>
            <a:r>
              <a:rPr lang="en-US" sz="2400" dirty="0" err="1">
                <a:latin typeface="Helvetica" pitchFamily="2" charset="0"/>
              </a:rPr>
              <a:t>grdimage</a:t>
            </a:r>
            <a:r>
              <a:rPr lang="en-US" sz="2400" dirty="0">
                <a:latin typeface="Helvetica" pitchFamily="2" charset="0"/>
              </a:rPr>
              <a:t>, we will make this figure with a custom topography color palette.</a:t>
            </a:r>
          </a:p>
        </p:txBody>
      </p:sp>
    </p:spTree>
    <p:extLst>
      <p:ext uri="{BB962C8B-B14F-4D97-AF65-F5344CB8AC3E}">
        <p14:creationId xmlns:p14="http://schemas.microsoft.com/office/powerpoint/2010/main" val="218711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94271E8-227E-C94C-8543-A6B926986B65}"/>
              </a:ext>
            </a:extLst>
          </p:cNvPr>
          <p:cNvSpPr txBox="1"/>
          <p:nvPr/>
        </p:nvSpPr>
        <p:spPr>
          <a:xfrm>
            <a:off x="5985763" y="775000"/>
            <a:ext cx="3158237" cy="4662815"/>
          </a:xfrm>
          <a:prstGeom prst="rect">
            <a:avLst/>
          </a:prstGeom>
          <a:noFill/>
        </p:spPr>
        <p:txBody>
          <a:bodyPr wrap="none" rtlCol="0">
            <a:spAutoFit/>
          </a:bodyPr>
          <a:lstStyle/>
          <a:p>
            <a:r>
              <a:rPr lang="en-US" sz="1100" b="1" dirty="0">
                <a:solidFill>
                  <a:srgbClr val="008000"/>
                </a:solidFill>
                <a:latin typeface="Courier"/>
              </a:rPr>
              <a:t>-27000 0/28/74   -6000 0/28/74</a:t>
            </a:r>
          </a:p>
          <a:p>
            <a:r>
              <a:rPr lang="en-US" sz="1100" b="1" dirty="0">
                <a:solidFill>
                  <a:srgbClr val="008000"/>
                </a:solidFill>
                <a:latin typeface="Courier"/>
              </a:rPr>
              <a:t>-6000 0/68/129   -5000 0/68/129</a:t>
            </a:r>
          </a:p>
          <a:p>
            <a:r>
              <a:rPr lang="en-US" sz="1100" b="1" dirty="0">
                <a:solidFill>
                  <a:srgbClr val="008000"/>
                </a:solidFill>
                <a:latin typeface="Courier"/>
              </a:rPr>
              <a:t>-5000 0/102/166 -4000 0/102/166</a:t>
            </a:r>
          </a:p>
          <a:p>
            <a:r>
              <a:rPr lang="en-US" sz="1100" b="1" dirty="0">
                <a:solidFill>
                  <a:srgbClr val="008000"/>
                </a:solidFill>
                <a:latin typeface="Courier"/>
              </a:rPr>
              <a:t>-4000 80/143/193 -3000 80/143/193</a:t>
            </a:r>
          </a:p>
          <a:p>
            <a:r>
              <a:rPr lang="en-US" sz="1100" b="1" dirty="0">
                <a:solidFill>
                  <a:srgbClr val="008000"/>
                </a:solidFill>
                <a:latin typeface="Courier"/>
              </a:rPr>
              <a:t>-3000 130/181/217 -2000 130/181/217</a:t>
            </a:r>
          </a:p>
          <a:p>
            <a:r>
              <a:rPr lang="en-US" sz="1100" b="1" dirty="0">
                <a:solidFill>
                  <a:srgbClr val="008000"/>
                </a:solidFill>
                <a:latin typeface="Courier"/>
              </a:rPr>
              <a:t>-2000 178/207/231 -1000 153/204/255</a:t>
            </a:r>
          </a:p>
          <a:p>
            <a:r>
              <a:rPr lang="en-US" sz="1100" b="1" dirty="0">
                <a:solidFill>
                  <a:srgbClr val="008000"/>
                </a:solidFill>
                <a:latin typeface="Courier"/>
              </a:rPr>
              <a:t>-1000 208/236/243 -500 208/236/243</a:t>
            </a:r>
          </a:p>
          <a:p>
            <a:r>
              <a:rPr lang="en-US" sz="1100" b="1" dirty="0">
                <a:solidFill>
                  <a:srgbClr val="008000"/>
                </a:solidFill>
                <a:latin typeface="Courier"/>
              </a:rPr>
              <a:t> -500 255/255/255   0 255/255/255</a:t>
            </a:r>
          </a:p>
          <a:p>
            <a:r>
              <a:rPr lang="en-US" sz="1100" b="1" dirty="0">
                <a:solidFill>
                  <a:srgbClr val="008000"/>
                </a:solidFill>
                <a:latin typeface="Courier"/>
              </a:rPr>
              <a:t>   0 100/150/100   30 100/150/100</a:t>
            </a:r>
          </a:p>
          <a:p>
            <a:r>
              <a:rPr lang="en-US" sz="1100" b="1" dirty="0">
                <a:solidFill>
                  <a:srgbClr val="008000"/>
                </a:solidFill>
                <a:latin typeface="Courier"/>
              </a:rPr>
              <a:t>  30 125/175/125   60 125/175/125</a:t>
            </a:r>
          </a:p>
          <a:p>
            <a:r>
              <a:rPr lang="en-US" sz="1100" b="1" dirty="0">
                <a:solidFill>
                  <a:srgbClr val="008000"/>
                </a:solidFill>
                <a:latin typeface="Courier"/>
              </a:rPr>
              <a:t>  60 150/200/150 122 150/200/150</a:t>
            </a:r>
          </a:p>
          <a:p>
            <a:r>
              <a:rPr lang="en-US" sz="1100" b="1" dirty="0">
                <a:solidFill>
                  <a:srgbClr val="008000"/>
                </a:solidFill>
                <a:latin typeface="Courier"/>
              </a:rPr>
              <a:t> 122 175/225/175 183 175/225/175</a:t>
            </a:r>
          </a:p>
          <a:p>
            <a:r>
              <a:rPr lang="en-US" sz="1100" b="1" dirty="0">
                <a:solidFill>
                  <a:srgbClr val="008000"/>
                </a:solidFill>
                <a:latin typeface="Courier"/>
              </a:rPr>
              <a:t> 183 200/255/200 244 200/255/200</a:t>
            </a:r>
          </a:p>
          <a:p>
            <a:r>
              <a:rPr lang="en-US" sz="1100" b="1" dirty="0">
                <a:solidFill>
                  <a:srgbClr val="008000"/>
                </a:solidFill>
                <a:latin typeface="Courier"/>
              </a:rPr>
              <a:t> 244 212/255/212 305 212/255/212</a:t>
            </a:r>
          </a:p>
          <a:p>
            <a:r>
              <a:rPr lang="en-US" sz="1100" b="1" dirty="0">
                <a:solidFill>
                  <a:srgbClr val="008000"/>
                </a:solidFill>
                <a:latin typeface="Courier"/>
              </a:rPr>
              <a:t> 305 255/255/225 457 255/255/225</a:t>
            </a:r>
          </a:p>
          <a:p>
            <a:r>
              <a:rPr lang="en-US" sz="1100" b="1" dirty="0">
                <a:solidFill>
                  <a:srgbClr val="008000"/>
                </a:solidFill>
                <a:latin typeface="Courier"/>
              </a:rPr>
              <a:t> 457 255/225/175 610 255/225/175</a:t>
            </a:r>
          </a:p>
          <a:p>
            <a:r>
              <a:rPr lang="en-US" sz="1100" b="1" dirty="0">
                <a:solidFill>
                  <a:srgbClr val="008000"/>
                </a:solidFill>
                <a:latin typeface="Courier"/>
              </a:rPr>
              <a:t> 610 255/225/125 702 255/225/125</a:t>
            </a:r>
          </a:p>
          <a:p>
            <a:r>
              <a:rPr lang="en-US" sz="1100" b="1" dirty="0">
                <a:solidFill>
                  <a:srgbClr val="008000"/>
                </a:solidFill>
                <a:latin typeface="Courier"/>
              </a:rPr>
              <a:t> 702 255/175/75   914 255/175/75</a:t>
            </a:r>
          </a:p>
          <a:p>
            <a:r>
              <a:rPr lang="en-US" sz="1100" b="1" dirty="0">
                <a:solidFill>
                  <a:srgbClr val="008000"/>
                </a:solidFill>
                <a:latin typeface="Courier"/>
              </a:rPr>
              <a:t> 914 200/150/50 1219 200/150/50</a:t>
            </a:r>
          </a:p>
          <a:p>
            <a:r>
              <a:rPr lang="en-US" sz="1100" b="1" dirty="0">
                <a:solidFill>
                  <a:srgbClr val="008000"/>
                </a:solidFill>
                <a:latin typeface="Courier"/>
              </a:rPr>
              <a:t> 1219 175/125/50 1450 175/125/50</a:t>
            </a:r>
          </a:p>
          <a:p>
            <a:r>
              <a:rPr lang="en-US" sz="1100" b="1" dirty="0">
                <a:solidFill>
                  <a:srgbClr val="008000"/>
                </a:solidFill>
                <a:latin typeface="Courier"/>
              </a:rPr>
              <a:t> 1450 150/100/50 1700 150/100/50</a:t>
            </a:r>
          </a:p>
          <a:p>
            <a:r>
              <a:rPr lang="en-US" sz="1100" b="1" dirty="0">
                <a:solidFill>
                  <a:srgbClr val="008000"/>
                </a:solidFill>
                <a:latin typeface="Courier"/>
              </a:rPr>
              <a:t> 1700 150/125/100 1981 150/125/100</a:t>
            </a:r>
          </a:p>
          <a:p>
            <a:r>
              <a:rPr lang="en-US" sz="1100" b="1" dirty="0">
                <a:solidFill>
                  <a:srgbClr val="008000"/>
                </a:solidFill>
                <a:latin typeface="Courier"/>
              </a:rPr>
              <a:t> 1981 125/125/125 2134 125/125/125</a:t>
            </a:r>
          </a:p>
          <a:p>
            <a:r>
              <a:rPr lang="en-US" sz="1100" b="1" dirty="0">
                <a:solidFill>
                  <a:srgbClr val="008000"/>
                </a:solidFill>
                <a:latin typeface="Courier"/>
              </a:rPr>
              <a:t> 2134 150/150/150 2438 150/150/150</a:t>
            </a:r>
          </a:p>
          <a:p>
            <a:r>
              <a:rPr lang="en-US" sz="1100" b="1" dirty="0">
                <a:solidFill>
                  <a:srgbClr val="008000"/>
                </a:solidFill>
                <a:latin typeface="Courier"/>
              </a:rPr>
              <a:t> 2438 175/175/175 2743 175/175/175</a:t>
            </a:r>
          </a:p>
          <a:p>
            <a:r>
              <a:rPr lang="en-US" sz="1100" b="1" dirty="0">
                <a:solidFill>
                  <a:srgbClr val="008000"/>
                </a:solidFill>
                <a:latin typeface="Courier"/>
              </a:rPr>
              <a:t> 2743 200/200/200 3048 200/200/200</a:t>
            </a:r>
          </a:p>
          <a:p>
            <a:r>
              <a:rPr lang="en-US" sz="1100" b="1" dirty="0">
                <a:solidFill>
                  <a:srgbClr val="008000"/>
                </a:solidFill>
                <a:latin typeface="Courier"/>
              </a:rPr>
              <a:t> 3048 233/233/233 3250 233/233/233</a:t>
            </a:r>
          </a:p>
        </p:txBody>
      </p:sp>
      <p:sp>
        <p:nvSpPr>
          <p:cNvPr id="10" name="TextBox 9">
            <a:extLst>
              <a:ext uri="{FF2B5EF4-FFF2-40B4-BE49-F238E27FC236}">
                <a16:creationId xmlns:a16="http://schemas.microsoft.com/office/drawing/2014/main" id="{FF0CAEAF-4311-0846-8E30-5F8ABAA34E27}"/>
              </a:ext>
            </a:extLst>
          </p:cNvPr>
          <p:cNvSpPr txBox="1"/>
          <p:nvPr/>
        </p:nvSpPr>
        <p:spPr>
          <a:xfrm>
            <a:off x="3859671" y="128669"/>
            <a:ext cx="2634054" cy="1754326"/>
          </a:xfrm>
          <a:prstGeom prst="rect">
            <a:avLst/>
          </a:prstGeom>
          <a:noFill/>
        </p:spPr>
        <p:txBody>
          <a:bodyPr wrap="none" rtlCol="0">
            <a:spAutoFit/>
          </a:bodyPr>
          <a:lstStyle/>
          <a:p>
            <a:r>
              <a:rPr lang="en-US" i="1" dirty="0">
                <a:solidFill>
                  <a:srgbClr val="FF0000"/>
                </a:solidFill>
                <a:latin typeface="Helvetica" pitchFamily="2" charset="0"/>
              </a:rPr>
              <a:t>1. Put this text into a file</a:t>
            </a:r>
          </a:p>
          <a:p>
            <a:r>
              <a:rPr lang="en-US" i="1" dirty="0">
                <a:solidFill>
                  <a:srgbClr val="FF0000"/>
                </a:solidFill>
                <a:latin typeface="Helvetica" pitchFamily="2" charset="0"/>
              </a:rPr>
              <a:t>named “topo2.cpt”. This</a:t>
            </a:r>
          </a:p>
          <a:p>
            <a:r>
              <a:rPr lang="en-US" i="1" dirty="0">
                <a:solidFill>
                  <a:srgbClr val="FF0000"/>
                </a:solidFill>
                <a:latin typeface="Helvetica" pitchFamily="2" charset="0"/>
              </a:rPr>
              <a:t>is a color palette I</a:t>
            </a:r>
          </a:p>
          <a:p>
            <a:r>
              <a:rPr lang="en-US" i="1" dirty="0">
                <a:solidFill>
                  <a:srgbClr val="FF0000"/>
                </a:solidFill>
                <a:latin typeface="Helvetica" pitchFamily="2" charset="0"/>
              </a:rPr>
              <a:t>borrowed from Dr.</a:t>
            </a:r>
          </a:p>
          <a:p>
            <a:r>
              <a:rPr lang="en-US" i="1" dirty="0">
                <a:solidFill>
                  <a:srgbClr val="FF0000"/>
                </a:solidFill>
                <a:latin typeface="Helvetica" pitchFamily="2" charset="0"/>
              </a:rPr>
              <a:t>Charles Ammon at</a:t>
            </a:r>
          </a:p>
          <a:p>
            <a:r>
              <a:rPr lang="en-US" i="1" dirty="0">
                <a:solidFill>
                  <a:srgbClr val="FF0000"/>
                </a:solidFill>
                <a:latin typeface="Helvetica" pitchFamily="2" charset="0"/>
              </a:rPr>
              <a:t>Penn State.</a:t>
            </a:r>
          </a:p>
        </p:txBody>
      </p:sp>
      <p:cxnSp>
        <p:nvCxnSpPr>
          <p:cNvPr id="11" name="Straight Arrow Connector 10">
            <a:extLst>
              <a:ext uri="{FF2B5EF4-FFF2-40B4-BE49-F238E27FC236}">
                <a16:creationId xmlns:a16="http://schemas.microsoft.com/office/drawing/2014/main" id="{FD02ECF4-EB7E-5E4D-83FF-EB96EAB08526}"/>
              </a:ext>
            </a:extLst>
          </p:cNvPr>
          <p:cNvCxnSpPr>
            <a:cxnSpLocks/>
          </p:cNvCxnSpPr>
          <p:nvPr/>
        </p:nvCxnSpPr>
        <p:spPr>
          <a:xfrm>
            <a:off x="6493725" y="388620"/>
            <a:ext cx="669216" cy="26583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2CD8B7C4-AABB-0347-A4C4-FBB8B569D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7" y="128669"/>
            <a:ext cx="3786364" cy="2416888"/>
          </a:xfrm>
          <a:prstGeom prst="rect">
            <a:avLst/>
          </a:prstGeom>
        </p:spPr>
      </p:pic>
    </p:spTree>
    <p:extLst>
      <p:ext uri="{BB962C8B-B14F-4D97-AF65-F5344CB8AC3E}">
        <p14:creationId xmlns:p14="http://schemas.microsoft.com/office/powerpoint/2010/main" val="12873133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459</TotalTime>
  <Words>3612</Words>
  <Application>Microsoft Macintosh PowerPoint</Application>
  <PresentationFormat>On-screen Show (4:3)</PresentationFormat>
  <Paragraphs>434</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Courier</vt:lpstr>
      <vt:lpstr>Helvetica</vt:lpstr>
      <vt:lpstr>Office Theme</vt:lpstr>
      <vt:lpstr>Introduction to GMT (Part 2)</vt:lpstr>
      <vt:lpstr>Tutorial Objectives</vt:lpstr>
      <vt:lpstr>Outline of Tutorial Activities</vt:lpstr>
      <vt:lpstr>Raster Files</vt:lpstr>
      <vt:lpstr>Introduction to grdimage</vt:lpstr>
      <vt:lpstr>Introduction to grdimage</vt:lpstr>
      <vt:lpstr>Introduction to grdimage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makecpt</vt:lpstr>
      <vt:lpstr>Introduction to makecpt</vt:lpstr>
      <vt:lpstr>Introduction to makecpt</vt:lpstr>
      <vt:lpstr>Introduction to makecpt</vt:lpstr>
      <vt:lpstr>Introduction to makecpt</vt:lpstr>
      <vt:lpstr>Introduction to psscale</vt:lpstr>
      <vt:lpstr>Introduction to psscale</vt:lpstr>
      <vt:lpstr>PowerPoint Presentation</vt:lpstr>
      <vt:lpstr>PowerPoint Presentation</vt:lpstr>
      <vt:lpstr>Introduction to grdcontour</vt:lpstr>
      <vt:lpstr>Introduction to grdcontour</vt:lpstr>
      <vt:lpstr>Introduction to grdcontour</vt:lpstr>
      <vt:lpstr>Introduction to grdcontour</vt:lpstr>
      <vt:lpstr>Introduction to grdcontour</vt:lpstr>
      <vt:lpstr>PowerPoint Presentation</vt:lpstr>
      <vt:lpstr>PowerPoint Presentation</vt:lpstr>
      <vt:lpstr>PowerPoint Presentation</vt:lpstr>
      <vt:lpstr>Introduction to surface</vt:lpstr>
      <vt:lpstr>Introduction to surface</vt:lpstr>
      <vt:lpstr>Introduction to surface</vt:lpstr>
      <vt:lpstr>Introduction to surface</vt:lpstr>
      <vt:lpstr>Introduction to surface</vt:lpstr>
      <vt:lpstr>Introduction to surface</vt:lpstr>
      <vt:lpstr>Introduction to surface</vt:lpstr>
      <vt:lpstr>Introduction to GMT (Part 2)</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GMT (Part 2)</dc:title>
  <dc:creator>Matthew Herman</dc:creator>
  <cp:lastModifiedBy>Matthew Herman</cp:lastModifiedBy>
  <cp:revision>354</cp:revision>
  <dcterms:created xsi:type="dcterms:W3CDTF">2018-01-31T15:02:23Z</dcterms:created>
  <dcterms:modified xsi:type="dcterms:W3CDTF">2018-03-24T16:40:24Z</dcterms:modified>
</cp:coreProperties>
</file>